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1" r:id="rId5"/>
    <p:sldMasterId id="2147483742" r:id="rId6"/>
    <p:sldMasterId id="2147483905" r:id="rId7"/>
    <p:sldMasterId id="2147483972" r:id="rId8"/>
    <p:sldMasterId id="2147483987" r:id="rId9"/>
    <p:sldMasterId id="2147483991" r:id="rId10"/>
    <p:sldMasterId id="2147483994" r:id="rId11"/>
    <p:sldMasterId id="2147483999" r:id="rId12"/>
    <p:sldMasterId id="2147484010" r:id="rId13"/>
  </p:sldMasterIdLst>
  <p:notesMasterIdLst>
    <p:notesMasterId r:id="rId32"/>
  </p:notesMasterIdLst>
  <p:handoutMasterIdLst>
    <p:handoutMasterId r:id="rId33"/>
  </p:handoutMasterIdLst>
  <p:sldIdLst>
    <p:sldId id="10454" r:id="rId14"/>
    <p:sldId id="10470" r:id="rId15"/>
    <p:sldId id="10471" r:id="rId16"/>
    <p:sldId id="10450" r:id="rId17"/>
    <p:sldId id="550143112" r:id="rId18"/>
    <p:sldId id="10451" r:id="rId19"/>
    <p:sldId id="265" r:id="rId20"/>
    <p:sldId id="278" r:id="rId21"/>
    <p:sldId id="10453" r:id="rId22"/>
    <p:sldId id="403" r:id="rId23"/>
    <p:sldId id="10472" r:id="rId24"/>
    <p:sldId id="2145706835" r:id="rId25"/>
    <p:sldId id="2145706842" r:id="rId26"/>
    <p:sldId id="2145706841" r:id="rId27"/>
    <p:sldId id="2145706838" r:id="rId28"/>
    <p:sldId id="3371" r:id="rId29"/>
    <p:sldId id="10456" r:id="rId30"/>
    <p:sldId id="10457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 Slides" id="{7C42C13B-20CD-4043-8366-CEF6D59B3BBF}">
          <p14:sldIdLst>
            <p14:sldId id="10454"/>
            <p14:sldId id="10470"/>
            <p14:sldId id="10471"/>
          </p14:sldIdLst>
        </p14:section>
        <p14:section name="Body Slides" id="{B05DAFC4-574F-467B-9B33-609A0CADA0F7}">
          <p14:sldIdLst>
            <p14:sldId id="10450"/>
            <p14:sldId id="550143112"/>
            <p14:sldId id="10451"/>
            <p14:sldId id="265"/>
            <p14:sldId id="278"/>
            <p14:sldId id="10453"/>
            <p14:sldId id="403"/>
            <p14:sldId id="10472"/>
            <p14:sldId id="2145706835"/>
            <p14:sldId id="2145706842"/>
            <p14:sldId id="2145706841"/>
            <p14:sldId id="2145706838"/>
          </p14:sldIdLst>
        </p14:section>
        <p14:section name="Wrap Up" id="{2CDD4F3A-7874-4F43-9738-CACAD9AF3049}">
          <p14:sldIdLst>
            <p14:sldId id="3371"/>
            <p14:sldId id="10456"/>
            <p14:sldId id="10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FFFF"/>
    <a:srgbClr val="7F7F7F"/>
    <a:srgbClr val="FF9900"/>
    <a:srgbClr val="00B1E2"/>
    <a:srgbClr val="00558C"/>
    <a:srgbClr val="FFFFFF"/>
    <a:srgbClr val="E7F2FA"/>
    <a:srgbClr val="707068"/>
    <a:srgbClr val="CCD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2" autoAdjust="0"/>
    <p:restoredTop sz="87676" autoAdjust="0"/>
  </p:normalViewPr>
  <p:slideViewPr>
    <p:cSldViewPr>
      <p:cViewPr varScale="1">
        <p:scale>
          <a:sx n="71" d="100"/>
          <a:sy n="71" d="100"/>
        </p:scale>
        <p:origin x="6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5028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EC01B-3C3C-4585-ACF9-35C1107F11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6A223-67B5-497F-A3A4-3E914395FD12}">
      <dgm:prSet phldrT="[Text]" custT="1"/>
      <dgm:spPr/>
      <dgm:t>
        <a:bodyPr/>
        <a:lstStyle/>
        <a:p>
          <a:r>
            <a:rPr lang="en-US" sz="1800" dirty="0"/>
            <a:t>States and Agency Targets</a:t>
          </a:r>
        </a:p>
      </dgm:t>
    </dgm:pt>
    <dgm:pt modelId="{47F4B47F-7BF2-43BA-8DB7-0E3598004DC5}" type="parTrans" cxnId="{9AC2C9BD-7693-4806-A0D3-047F741AA80F}">
      <dgm:prSet/>
      <dgm:spPr/>
      <dgm:t>
        <a:bodyPr/>
        <a:lstStyle/>
        <a:p>
          <a:endParaRPr lang="en-US"/>
        </a:p>
      </dgm:t>
    </dgm:pt>
    <dgm:pt modelId="{BB79567F-CFC1-456C-B477-3AE66C755AFA}" type="sibTrans" cxnId="{9AC2C9BD-7693-4806-A0D3-047F741AA80F}">
      <dgm:prSet/>
      <dgm:spPr/>
      <dgm:t>
        <a:bodyPr/>
        <a:lstStyle/>
        <a:p>
          <a:endParaRPr lang="en-US"/>
        </a:p>
      </dgm:t>
    </dgm:pt>
    <dgm:pt modelId="{72725F83-4D58-44E1-B60A-62100CEFBC1B}">
      <dgm:prSet phldrT="[Text]" custT="1"/>
      <dgm:spPr/>
      <dgm:t>
        <a:bodyPr/>
        <a:lstStyle/>
        <a:p>
          <a:r>
            <a:rPr lang="en-US" sz="1800" dirty="0"/>
            <a:t>Contract Strategy</a:t>
          </a:r>
        </a:p>
      </dgm:t>
    </dgm:pt>
    <dgm:pt modelId="{8CF04CA7-DBC8-41BD-9221-603D320EDC5C}" type="parTrans" cxnId="{EE162D77-431F-400A-A539-428366230EDF}">
      <dgm:prSet/>
      <dgm:spPr/>
      <dgm:t>
        <a:bodyPr/>
        <a:lstStyle/>
        <a:p>
          <a:endParaRPr lang="en-US"/>
        </a:p>
      </dgm:t>
    </dgm:pt>
    <dgm:pt modelId="{9147258C-FBF9-4C13-8B15-1F6D5BAF7E14}" type="sibTrans" cxnId="{EE162D77-431F-400A-A539-428366230EDF}">
      <dgm:prSet/>
      <dgm:spPr/>
      <dgm:t>
        <a:bodyPr/>
        <a:lstStyle/>
        <a:p>
          <a:endParaRPr lang="en-US"/>
        </a:p>
      </dgm:t>
    </dgm:pt>
    <dgm:pt modelId="{044B169D-E87C-4196-BEA0-BBAD06AE3207}">
      <dgm:prSet phldrT="[Text]" custT="1"/>
      <dgm:spPr/>
      <dgm:t>
        <a:bodyPr/>
        <a:lstStyle/>
        <a:p>
          <a:r>
            <a:rPr lang="en-US" sz="1800" dirty="0"/>
            <a:t>IT Budgets and Priorities</a:t>
          </a:r>
        </a:p>
      </dgm:t>
    </dgm:pt>
    <dgm:pt modelId="{BEE5B0EB-B096-4505-9598-DB1CE5871669}" type="parTrans" cxnId="{22DC2B79-AD6E-4260-90CD-328D89831550}">
      <dgm:prSet/>
      <dgm:spPr/>
      <dgm:t>
        <a:bodyPr/>
        <a:lstStyle/>
        <a:p>
          <a:endParaRPr lang="en-US"/>
        </a:p>
      </dgm:t>
    </dgm:pt>
    <dgm:pt modelId="{F4791D36-6D9B-4B7F-A3F2-2B4608011F51}" type="sibTrans" cxnId="{22DC2B79-AD6E-4260-90CD-328D89831550}">
      <dgm:prSet/>
      <dgm:spPr/>
      <dgm:t>
        <a:bodyPr/>
        <a:lstStyle/>
        <a:p>
          <a:endParaRPr lang="en-US"/>
        </a:p>
      </dgm:t>
    </dgm:pt>
    <dgm:pt modelId="{2E76710C-D836-424D-B7E7-E4EC036FFAB4}" type="pres">
      <dgm:prSet presAssocID="{F2EEC01B-3C3C-4585-ACF9-35C1107F117F}" presName="rootnode" presStyleCnt="0">
        <dgm:presLayoutVars>
          <dgm:chMax/>
          <dgm:chPref/>
          <dgm:dir/>
          <dgm:animLvl val="lvl"/>
        </dgm:presLayoutVars>
      </dgm:prSet>
      <dgm:spPr/>
    </dgm:pt>
    <dgm:pt modelId="{C3571C27-F3EE-402B-B582-6A4CCA1203B8}" type="pres">
      <dgm:prSet presAssocID="{5AF6A223-67B5-497F-A3A4-3E914395FD12}" presName="composite" presStyleCnt="0"/>
      <dgm:spPr/>
    </dgm:pt>
    <dgm:pt modelId="{20D0659E-ADB9-4C8A-A553-CB4936A08692}" type="pres">
      <dgm:prSet presAssocID="{5AF6A223-67B5-497F-A3A4-3E914395FD12}" presName="LShape" presStyleLbl="alignNode1" presStyleIdx="0" presStyleCnt="5"/>
      <dgm:spPr/>
    </dgm:pt>
    <dgm:pt modelId="{9A370D65-67DB-4339-9491-6FB3C67B52FA}" type="pres">
      <dgm:prSet presAssocID="{5AF6A223-67B5-497F-A3A4-3E914395FD1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1D1EB4B-61A8-48AB-BDA9-6A5FB37EEA23}" type="pres">
      <dgm:prSet presAssocID="{5AF6A223-67B5-497F-A3A4-3E914395FD12}" presName="Triangle" presStyleLbl="alignNode1" presStyleIdx="1" presStyleCnt="5"/>
      <dgm:spPr/>
    </dgm:pt>
    <dgm:pt modelId="{7C9E454B-7AD3-4B25-87B5-7B9E6D43A41D}" type="pres">
      <dgm:prSet presAssocID="{BB79567F-CFC1-456C-B477-3AE66C755AFA}" presName="sibTrans" presStyleCnt="0"/>
      <dgm:spPr/>
    </dgm:pt>
    <dgm:pt modelId="{931A1055-64D5-4499-83CF-8BC7B0A5EF38}" type="pres">
      <dgm:prSet presAssocID="{BB79567F-CFC1-456C-B477-3AE66C755AFA}" presName="space" presStyleCnt="0"/>
      <dgm:spPr/>
    </dgm:pt>
    <dgm:pt modelId="{594B2DCF-EC56-47B4-A958-521CD8049AA2}" type="pres">
      <dgm:prSet presAssocID="{72725F83-4D58-44E1-B60A-62100CEFBC1B}" presName="composite" presStyleCnt="0"/>
      <dgm:spPr/>
    </dgm:pt>
    <dgm:pt modelId="{0B6BD835-13BC-42DD-B1E5-C04C2DF990C7}" type="pres">
      <dgm:prSet presAssocID="{72725F83-4D58-44E1-B60A-62100CEFBC1B}" presName="LShape" presStyleLbl="alignNode1" presStyleIdx="2" presStyleCnt="5"/>
      <dgm:spPr/>
    </dgm:pt>
    <dgm:pt modelId="{64D3AA46-252B-4F9E-82DB-D4BA6B1EE5CC}" type="pres">
      <dgm:prSet presAssocID="{72725F83-4D58-44E1-B60A-62100CEFBC1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2BE67DD-42DA-4E41-8192-505BE1BA88F1}" type="pres">
      <dgm:prSet presAssocID="{72725F83-4D58-44E1-B60A-62100CEFBC1B}" presName="Triangle" presStyleLbl="alignNode1" presStyleIdx="3" presStyleCnt="5"/>
      <dgm:spPr/>
    </dgm:pt>
    <dgm:pt modelId="{60B661E3-7B44-4C5B-A3CD-E70B08A1A13E}" type="pres">
      <dgm:prSet presAssocID="{9147258C-FBF9-4C13-8B15-1F6D5BAF7E14}" presName="sibTrans" presStyleCnt="0"/>
      <dgm:spPr/>
    </dgm:pt>
    <dgm:pt modelId="{7839691A-3189-467E-86D5-D1C2910EBD78}" type="pres">
      <dgm:prSet presAssocID="{9147258C-FBF9-4C13-8B15-1F6D5BAF7E14}" presName="space" presStyleCnt="0"/>
      <dgm:spPr/>
    </dgm:pt>
    <dgm:pt modelId="{4DB2CF08-B14E-496A-AD5A-5DD59D1FB0C3}" type="pres">
      <dgm:prSet presAssocID="{044B169D-E87C-4196-BEA0-BBAD06AE3207}" presName="composite" presStyleCnt="0"/>
      <dgm:spPr/>
    </dgm:pt>
    <dgm:pt modelId="{B64F17C3-7F6E-4F2E-A597-884B695E70DA}" type="pres">
      <dgm:prSet presAssocID="{044B169D-E87C-4196-BEA0-BBAD06AE3207}" presName="LShape" presStyleLbl="alignNode1" presStyleIdx="4" presStyleCnt="5"/>
      <dgm:spPr/>
    </dgm:pt>
    <dgm:pt modelId="{6B839945-94C0-4F0D-813D-CD1CA68D3423}" type="pres">
      <dgm:prSet presAssocID="{044B169D-E87C-4196-BEA0-BBAD06AE320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551406-A5B3-4A3F-9A47-9258E4BDDC48}" type="presOf" srcId="{F2EEC01B-3C3C-4585-ACF9-35C1107F117F}" destId="{2E76710C-D836-424D-B7E7-E4EC036FFAB4}" srcOrd="0" destOrd="0" presId="urn:microsoft.com/office/officeart/2009/3/layout/StepUpProcess"/>
    <dgm:cxn modelId="{2C4C5F71-753E-43AF-B743-AC6A1C239F27}" type="presOf" srcId="{72725F83-4D58-44E1-B60A-62100CEFBC1B}" destId="{64D3AA46-252B-4F9E-82DB-D4BA6B1EE5CC}" srcOrd="0" destOrd="0" presId="urn:microsoft.com/office/officeart/2009/3/layout/StepUpProcess"/>
    <dgm:cxn modelId="{EE162D77-431F-400A-A539-428366230EDF}" srcId="{F2EEC01B-3C3C-4585-ACF9-35C1107F117F}" destId="{72725F83-4D58-44E1-B60A-62100CEFBC1B}" srcOrd="1" destOrd="0" parTransId="{8CF04CA7-DBC8-41BD-9221-603D320EDC5C}" sibTransId="{9147258C-FBF9-4C13-8B15-1F6D5BAF7E14}"/>
    <dgm:cxn modelId="{22DC2B79-AD6E-4260-90CD-328D89831550}" srcId="{F2EEC01B-3C3C-4585-ACF9-35C1107F117F}" destId="{044B169D-E87C-4196-BEA0-BBAD06AE3207}" srcOrd="2" destOrd="0" parTransId="{BEE5B0EB-B096-4505-9598-DB1CE5871669}" sibTransId="{F4791D36-6D9B-4B7F-A3F2-2B4608011F51}"/>
    <dgm:cxn modelId="{ACC1487B-47F6-442D-BA01-6DA581E4837C}" type="presOf" srcId="{044B169D-E87C-4196-BEA0-BBAD06AE3207}" destId="{6B839945-94C0-4F0D-813D-CD1CA68D3423}" srcOrd="0" destOrd="0" presId="urn:microsoft.com/office/officeart/2009/3/layout/StepUpProcess"/>
    <dgm:cxn modelId="{98E94CA5-925F-4B8F-9A83-88F58BA88A32}" type="presOf" srcId="{5AF6A223-67B5-497F-A3A4-3E914395FD12}" destId="{9A370D65-67DB-4339-9491-6FB3C67B52FA}" srcOrd="0" destOrd="0" presId="urn:microsoft.com/office/officeart/2009/3/layout/StepUpProcess"/>
    <dgm:cxn modelId="{9AC2C9BD-7693-4806-A0D3-047F741AA80F}" srcId="{F2EEC01B-3C3C-4585-ACF9-35C1107F117F}" destId="{5AF6A223-67B5-497F-A3A4-3E914395FD12}" srcOrd="0" destOrd="0" parTransId="{47F4B47F-7BF2-43BA-8DB7-0E3598004DC5}" sibTransId="{BB79567F-CFC1-456C-B477-3AE66C755AFA}"/>
    <dgm:cxn modelId="{E985CB43-28D6-4191-96A5-ED6E3BBD7328}" type="presParOf" srcId="{2E76710C-D836-424D-B7E7-E4EC036FFAB4}" destId="{C3571C27-F3EE-402B-B582-6A4CCA1203B8}" srcOrd="0" destOrd="0" presId="urn:microsoft.com/office/officeart/2009/3/layout/StepUpProcess"/>
    <dgm:cxn modelId="{A8BBEB15-5562-46A8-8023-2FFE22146282}" type="presParOf" srcId="{C3571C27-F3EE-402B-B582-6A4CCA1203B8}" destId="{20D0659E-ADB9-4C8A-A553-CB4936A08692}" srcOrd="0" destOrd="0" presId="urn:microsoft.com/office/officeart/2009/3/layout/StepUpProcess"/>
    <dgm:cxn modelId="{F6ADC44C-3512-4137-A448-08C9B2799F00}" type="presParOf" srcId="{C3571C27-F3EE-402B-B582-6A4CCA1203B8}" destId="{9A370D65-67DB-4339-9491-6FB3C67B52FA}" srcOrd="1" destOrd="0" presId="urn:microsoft.com/office/officeart/2009/3/layout/StepUpProcess"/>
    <dgm:cxn modelId="{0D2132F9-A8B0-4F21-B4AB-916432FCCB4E}" type="presParOf" srcId="{C3571C27-F3EE-402B-B582-6A4CCA1203B8}" destId="{B1D1EB4B-61A8-48AB-BDA9-6A5FB37EEA23}" srcOrd="2" destOrd="0" presId="urn:microsoft.com/office/officeart/2009/3/layout/StepUpProcess"/>
    <dgm:cxn modelId="{B474CDC2-4BD4-4E88-B099-B377DA01F29A}" type="presParOf" srcId="{2E76710C-D836-424D-B7E7-E4EC036FFAB4}" destId="{7C9E454B-7AD3-4B25-87B5-7B9E6D43A41D}" srcOrd="1" destOrd="0" presId="urn:microsoft.com/office/officeart/2009/3/layout/StepUpProcess"/>
    <dgm:cxn modelId="{B3039264-3437-4549-AE04-C172D67E8B01}" type="presParOf" srcId="{7C9E454B-7AD3-4B25-87B5-7B9E6D43A41D}" destId="{931A1055-64D5-4499-83CF-8BC7B0A5EF38}" srcOrd="0" destOrd="0" presId="urn:microsoft.com/office/officeart/2009/3/layout/StepUpProcess"/>
    <dgm:cxn modelId="{B6D06A88-796E-4342-B6B1-DB96FDF5F9A0}" type="presParOf" srcId="{2E76710C-D836-424D-B7E7-E4EC036FFAB4}" destId="{594B2DCF-EC56-47B4-A958-521CD8049AA2}" srcOrd="2" destOrd="0" presId="urn:microsoft.com/office/officeart/2009/3/layout/StepUpProcess"/>
    <dgm:cxn modelId="{2DA92C7D-16E8-45F5-8FCC-63ABC327A8E0}" type="presParOf" srcId="{594B2DCF-EC56-47B4-A958-521CD8049AA2}" destId="{0B6BD835-13BC-42DD-B1E5-C04C2DF990C7}" srcOrd="0" destOrd="0" presId="urn:microsoft.com/office/officeart/2009/3/layout/StepUpProcess"/>
    <dgm:cxn modelId="{02A0F25B-71E7-4732-B9D1-D58C4D4748B1}" type="presParOf" srcId="{594B2DCF-EC56-47B4-A958-521CD8049AA2}" destId="{64D3AA46-252B-4F9E-82DB-D4BA6B1EE5CC}" srcOrd="1" destOrd="0" presId="urn:microsoft.com/office/officeart/2009/3/layout/StepUpProcess"/>
    <dgm:cxn modelId="{5570F458-E469-486E-964D-4781C05AADB7}" type="presParOf" srcId="{594B2DCF-EC56-47B4-A958-521CD8049AA2}" destId="{82BE67DD-42DA-4E41-8192-505BE1BA88F1}" srcOrd="2" destOrd="0" presId="urn:microsoft.com/office/officeart/2009/3/layout/StepUpProcess"/>
    <dgm:cxn modelId="{9A183FC7-E3B7-4A09-8BAE-1143052F0A6C}" type="presParOf" srcId="{2E76710C-D836-424D-B7E7-E4EC036FFAB4}" destId="{60B661E3-7B44-4C5B-A3CD-E70B08A1A13E}" srcOrd="3" destOrd="0" presId="urn:microsoft.com/office/officeart/2009/3/layout/StepUpProcess"/>
    <dgm:cxn modelId="{154BA5F4-86C7-4007-BDC4-760311C5ECE5}" type="presParOf" srcId="{60B661E3-7B44-4C5B-A3CD-E70B08A1A13E}" destId="{7839691A-3189-467E-86D5-D1C2910EBD78}" srcOrd="0" destOrd="0" presId="urn:microsoft.com/office/officeart/2009/3/layout/StepUpProcess"/>
    <dgm:cxn modelId="{A9586C11-0837-434F-92C1-5B45DBC2803A}" type="presParOf" srcId="{2E76710C-D836-424D-B7E7-E4EC036FFAB4}" destId="{4DB2CF08-B14E-496A-AD5A-5DD59D1FB0C3}" srcOrd="4" destOrd="0" presId="urn:microsoft.com/office/officeart/2009/3/layout/StepUpProcess"/>
    <dgm:cxn modelId="{EAFFAC3B-1A37-4CD7-8BDF-B24FA4D527CA}" type="presParOf" srcId="{4DB2CF08-B14E-496A-AD5A-5DD59D1FB0C3}" destId="{B64F17C3-7F6E-4F2E-A597-884B695E70DA}" srcOrd="0" destOrd="0" presId="urn:microsoft.com/office/officeart/2009/3/layout/StepUpProcess"/>
    <dgm:cxn modelId="{D9821A1C-90A1-466D-97FD-FCB47376FE09}" type="presParOf" srcId="{4DB2CF08-B14E-496A-AD5A-5DD59D1FB0C3}" destId="{6B839945-94C0-4F0D-813D-CD1CA68D34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D1F1F-317D-48E2-A695-66425EC85A8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A8EC5-0345-420E-B0CF-00FCE8D07978}">
      <dgm:prSet phldrT="[Text]"/>
      <dgm:spPr/>
      <dgm:t>
        <a:bodyPr/>
        <a:lstStyle/>
        <a:p>
          <a:r>
            <a:rPr lang="en-US" dirty="0"/>
            <a:t>Building Contacts</a:t>
          </a:r>
        </a:p>
      </dgm:t>
    </dgm:pt>
    <dgm:pt modelId="{8A1EB4CF-FA10-4D14-84E7-1FBB781BDEB9}" type="parTrans" cxnId="{8BB28406-D08F-4995-946B-F091C3FAB3A8}">
      <dgm:prSet/>
      <dgm:spPr/>
      <dgm:t>
        <a:bodyPr/>
        <a:lstStyle/>
        <a:p>
          <a:endParaRPr lang="en-US"/>
        </a:p>
      </dgm:t>
    </dgm:pt>
    <dgm:pt modelId="{978DE73B-40DF-40E0-934C-CA14F2FD2BE0}" type="sibTrans" cxnId="{8BB28406-D08F-4995-946B-F091C3FAB3A8}">
      <dgm:prSet/>
      <dgm:spPr/>
      <dgm:t>
        <a:bodyPr/>
        <a:lstStyle/>
        <a:p>
          <a:endParaRPr lang="en-US"/>
        </a:p>
      </dgm:t>
    </dgm:pt>
    <dgm:pt modelId="{8B6595C2-55FC-4EB1-96ED-74AAFE670E5D}">
      <dgm:prSet phldrT="[Text]"/>
      <dgm:spPr/>
      <dgm:t>
        <a:bodyPr/>
        <a:lstStyle/>
        <a:p>
          <a:r>
            <a:rPr lang="en-US" dirty="0"/>
            <a:t>Solutions Approach</a:t>
          </a:r>
        </a:p>
      </dgm:t>
    </dgm:pt>
    <dgm:pt modelId="{8673DCBD-C2EF-4C40-B5E7-8850622FA111}" type="parTrans" cxnId="{18B130CA-01F0-4701-BF59-91D9BE911A1E}">
      <dgm:prSet/>
      <dgm:spPr/>
      <dgm:t>
        <a:bodyPr/>
        <a:lstStyle/>
        <a:p>
          <a:endParaRPr lang="en-US"/>
        </a:p>
      </dgm:t>
    </dgm:pt>
    <dgm:pt modelId="{37972B48-AEEF-4B73-835E-F189609F8B64}" type="sibTrans" cxnId="{18B130CA-01F0-4701-BF59-91D9BE911A1E}">
      <dgm:prSet/>
      <dgm:spPr/>
      <dgm:t>
        <a:bodyPr/>
        <a:lstStyle/>
        <a:p>
          <a:endParaRPr lang="en-US"/>
        </a:p>
      </dgm:t>
    </dgm:pt>
    <dgm:pt modelId="{E9244CF3-1CAC-41F1-AD3D-7DB8645B42E4}">
      <dgm:prSet phldrT="[Text]"/>
      <dgm:spPr/>
      <dgm:t>
        <a:bodyPr/>
        <a:lstStyle/>
        <a:p>
          <a:r>
            <a:rPr lang="en-US" dirty="0"/>
            <a:t>Capture Engine</a:t>
          </a:r>
        </a:p>
      </dgm:t>
    </dgm:pt>
    <dgm:pt modelId="{FA35F770-4FFF-448E-AB97-36C31684BCFB}" type="parTrans" cxnId="{57333921-D846-4E4D-898A-97BF96F9B423}">
      <dgm:prSet/>
      <dgm:spPr/>
      <dgm:t>
        <a:bodyPr/>
        <a:lstStyle/>
        <a:p>
          <a:endParaRPr lang="en-US"/>
        </a:p>
      </dgm:t>
    </dgm:pt>
    <dgm:pt modelId="{DE3CF9CC-835F-4B7A-B784-CF1940614BFB}" type="sibTrans" cxnId="{57333921-D846-4E4D-898A-97BF96F9B423}">
      <dgm:prSet/>
      <dgm:spPr/>
      <dgm:t>
        <a:bodyPr/>
        <a:lstStyle/>
        <a:p>
          <a:endParaRPr lang="en-US"/>
        </a:p>
      </dgm:t>
    </dgm:pt>
    <dgm:pt modelId="{5322D1B4-509D-4E48-A78A-063FFA513CC1}" type="pres">
      <dgm:prSet presAssocID="{9CDD1F1F-317D-48E2-A695-66425EC85A89}" presName="rootnode" presStyleCnt="0">
        <dgm:presLayoutVars>
          <dgm:chMax/>
          <dgm:chPref/>
          <dgm:dir/>
          <dgm:animLvl val="lvl"/>
        </dgm:presLayoutVars>
      </dgm:prSet>
      <dgm:spPr/>
    </dgm:pt>
    <dgm:pt modelId="{2F37EF3E-6BC3-4FA5-AA37-4C2380828B15}" type="pres">
      <dgm:prSet presAssocID="{511A8EC5-0345-420E-B0CF-00FCE8D07978}" presName="composite" presStyleCnt="0"/>
      <dgm:spPr/>
    </dgm:pt>
    <dgm:pt modelId="{488BA308-15C5-469A-9B5E-B46D17C2AF31}" type="pres">
      <dgm:prSet presAssocID="{511A8EC5-0345-420E-B0CF-00FCE8D07978}" presName="LShape" presStyleLbl="alignNode1" presStyleIdx="0" presStyleCnt="5"/>
      <dgm:spPr/>
    </dgm:pt>
    <dgm:pt modelId="{EF70051E-B42D-452F-9F41-E72649D2015C}" type="pres">
      <dgm:prSet presAssocID="{511A8EC5-0345-420E-B0CF-00FCE8D0797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DB4FFB-010F-41D5-9B14-392606397DF8}" type="pres">
      <dgm:prSet presAssocID="{511A8EC5-0345-420E-B0CF-00FCE8D07978}" presName="Triangle" presStyleLbl="alignNode1" presStyleIdx="1" presStyleCnt="5"/>
      <dgm:spPr/>
    </dgm:pt>
    <dgm:pt modelId="{B05691FF-3E00-4113-852D-2ED3A6E9D8FF}" type="pres">
      <dgm:prSet presAssocID="{978DE73B-40DF-40E0-934C-CA14F2FD2BE0}" presName="sibTrans" presStyleCnt="0"/>
      <dgm:spPr/>
    </dgm:pt>
    <dgm:pt modelId="{502FD5EA-E096-43F8-99CD-980C6D1ABEBB}" type="pres">
      <dgm:prSet presAssocID="{978DE73B-40DF-40E0-934C-CA14F2FD2BE0}" presName="space" presStyleCnt="0"/>
      <dgm:spPr/>
    </dgm:pt>
    <dgm:pt modelId="{DACA68A6-708D-499F-88C7-5CB26974301B}" type="pres">
      <dgm:prSet presAssocID="{8B6595C2-55FC-4EB1-96ED-74AAFE670E5D}" presName="composite" presStyleCnt="0"/>
      <dgm:spPr/>
    </dgm:pt>
    <dgm:pt modelId="{0101E316-7240-4382-83B7-A432B26D0C3D}" type="pres">
      <dgm:prSet presAssocID="{8B6595C2-55FC-4EB1-96ED-74AAFE670E5D}" presName="LShape" presStyleLbl="alignNode1" presStyleIdx="2" presStyleCnt="5"/>
      <dgm:spPr/>
    </dgm:pt>
    <dgm:pt modelId="{8A8FAD95-B488-431B-83DB-8B44DD4B5523}" type="pres">
      <dgm:prSet presAssocID="{8B6595C2-55FC-4EB1-96ED-74AAFE670E5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3B27546-98EB-4B31-A47F-9FAA70DF4D91}" type="pres">
      <dgm:prSet presAssocID="{8B6595C2-55FC-4EB1-96ED-74AAFE670E5D}" presName="Triangle" presStyleLbl="alignNode1" presStyleIdx="3" presStyleCnt="5"/>
      <dgm:spPr/>
    </dgm:pt>
    <dgm:pt modelId="{8E8A4A80-436B-4C2D-9B72-C4DC69B048B8}" type="pres">
      <dgm:prSet presAssocID="{37972B48-AEEF-4B73-835E-F189609F8B64}" presName="sibTrans" presStyleCnt="0"/>
      <dgm:spPr/>
    </dgm:pt>
    <dgm:pt modelId="{2AE03F3D-1640-422F-BA99-9DEF00444AB6}" type="pres">
      <dgm:prSet presAssocID="{37972B48-AEEF-4B73-835E-F189609F8B64}" presName="space" presStyleCnt="0"/>
      <dgm:spPr/>
    </dgm:pt>
    <dgm:pt modelId="{B89F6AB3-692F-453C-A810-1D1E47FD60E8}" type="pres">
      <dgm:prSet presAssocID="{E9244CF3-1CAC-41F1-AD3D-7DB8645B42E4}" presName="composite" presStyleCnt="0"/>
      <dgm:spPr/>
    </dgm:pt>
    <dgm:pt modelId="{688C40D5-28EF-4732-ADC7-DA14A90B0BF9}" type="pres">
      <dgm:prSet presAssocID="{E9244CF3-1CAC-41F1-AD3D-7DB8645B42E4}" presName="LShape" presStyleLbl="alignNode1" presStyleIdx="4" presStyleCnt="5"/>
      <dgm:spPr/>
    </dgm:pt>
    <dgm:pt modelId="{4633F932-40A0-48BC-BE38-6A9DEC5832F8}" type="pres">
      <dgm:prSet presAssocID="{E9244CF3-1CAC-41F1-AD3D-7DB8645B42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B28406-D08F-4995-946B-F091C3FAB3A8}" srcId="{9CDD1F1F-317D-48E2-A695-66425EC85A89}" destId="{511A8EC5-0345-420E-B0CF-00FCE8D07978}" srcOrd="0" destOrd="0" parTransId="{8A1EB4CF-FA10-4D14-84E7-1FBB781BDEB9}" sibTransId="{978DE73B-40DF-40E0-934C-CA14F2FD2BE0}"/>
    <dgm:cxn modelId="{7C52940E-DD36-40E2-94BB-B69D43768DBA}" type="presOf" srcId="{9CDD1F1F-317D-48E2-A695-66425EC85A89}" destId="{5322D1B4-509D-4E48-A78A-063FFA513CC1}" srcOrd="0" destOrd="0" presId="urn:microsoft.com/office/officeart/2009/3/layout/StepUpProcess"/>
    <dgm:cxn modelId="{57333921-D846-4E4D-898A-97BF96F9B423}" srcId="{9CDD1F1F-317D-48E2-A695-66425EC85A89}" destId="{E9244CF3-1CAC-41F1-AD3D-7DB8645B42E4}" srcOrd="2" destOrd="0" parTransId="{FA35F770-4FFF-448E-AB97-36C31684BCFB}" sibTransId="{DE3CF9CC-835F-4B7A-B784-CF1940614BFB}"/>
    <dgm:cxn modelId="{5089CA77-4A35-4B6C-97DA-8D5034115CCE}" type="presOf" srcId="{E9244CF3-1CAC-41F1-AD3D-7DB8645B42E4}" destId="{4633F932-40A0-48BC-BE38-6A9DEC5832F8}" srcOrd="0" destOrd="0" presId="urn:microsoft.com/office/officeart/2009/3/layout/StepUpProcess"/>
    <dgm:cxn modelId="{18B130CA-01F0-4701-BF59-91D9BE911A1E}" srcId="{9CDD1F1F-317D-48E2-A695-66425EC85A89}" destId="{8B6595C2-55FC-4EB1-96ED-74AAFE670E5D}" srcOrd="1" destOrd="0" parTransId="{8673DCBD-C2EF-4C40-B5E7-8850622FA111}" sibTransId="{37972B48-AEEF-4B73-835E-F189609F8B64}"/>
    <dgm:cxn modelId="{AADB5FE2-78F7-4272-8D72-77174C5EC054}" type="presOf" srcId="{8B6595C2-55FC-4EB1-96ED-74AAFE670E5D}" destId="{8A8FAD95-B488-431B-83DB-8B44DD4B5523}" srcOrd="0" destOrd="0" presId="urn:microsoft.com/office/officeart/2009/3/layout/StepUpProcess"/>
    <dgm:cxn modelId="{17596FFF-6157-4410-90B7-E0FB00D2E537}" type="presOf" srcId="{511A8EC5-0345-420E-B0CF-00FCE8D07978}" destId="{EF70051E-B42D-452F-9F41-E72649D2015C}" srcOrd="0" destOrd="0" presId="urn:microsoft.com/office/officeart/2009/3/layout/StepUpProcess"/>
    <dgm:cxn modelId="{EE41514F-787D-4BB0-B932-DE26F323A22B}" type="presParOf" srcId="{5322D1B4-509D-4E48-A78A-063FFA513CC1}" destId="{2F37EF3E-6BC3-4FA5-AA37-4C2380828B15}" srcOrd="0" destOrd="0" presId="urn:microsoft.com/office/officeart/2009/3/layout/StepUpProcess"/>
    <dgm:cxn modelId="{8A1BF0C9-63B0-4239-AD29-891A7AB739C2}" type="presParOf" srcId="{2F37EF3E-6BC3-4FA5-AA37-4C2380828B15}" destId="{488BA308-15C5-469A-9B5E-B46D17C2AF31}" srcOrd="0" destOrd="0" presId="urn:microsoft.com/office/officeart/2009/3/layout/StepUpProcess"/>
    <dgm:cxn modelId="{168E1F01-CD8B-4300-AEDE-A8D4FD97F64B}" type="presParOf" srcId="{2F37EF3E-6BC3-4FA5-AA37-4C2380828B15}" destId="{EF70051E-B42D-452F-9F41-E72649D2015C}" srcOrd="1" destOrd="0" presId="urn:microsoft.com/office/officeart/2009/3/layout/StepUpProcess"/>
    <dgm:cxn modelId="{B31EFBC2-5A27-42D9-8015-225AA63A7E26}" type="presParOf" srcId="{2F37EF3E-6BC3-4FA5-AA37-4C2380828B15}" destId="{30DB4FFB-010F-41D5-9B14-392606397DF8}" srcOrd="2" destOrd="0" presId="urn:microsoft.com/office/officeart/2009/3/layout/StepUpProcess"/>
    <dgm:cxn modelId="{AEE6DC2D-29FA-484A-BEFD-E1B2B5D45604}" type="presParOf" srcId="{5322D1B4-509D-4E48-A78A-063FFA513CC1}" destId="{B05691FF-3E00-4113-852D-2ED3A6E9D8FF}" srcOrd="1" destOrd="0" presId="urn:microsoft.com/office/officeart/2009/3/layout/StepUpProcess"/>
    <dgm:cxn modelId="{241D5854-1407-4ABD-908F-EA6BA6126E72}" type="presParOf" srcId="{B05691FF-3E00-4113-852D-2ED3A6E9D8FF}" destId="{502FD5EA-E096-43F8-99CD-980C6D1ABEBB}" srcOrd="0" destOrd="0" presId="urn:microsoft.com/office/officeart/2009/3/layout/StepUpProcess"/>
    <dgm:cxn modelId="{74E913F9-6E2B-4ED9-95BD-2127597239A5}" type="presParOf" srcId="{5322D1B4-509D-4E48-A78A-063FFA513CC1}" destId="{DACA68A6-708D-499F-88C7-5CB26974301B}" srcOrd="2" destOrd="0" presId="urn:microsoft.com/office/officeart/2009/3/layout/StepUpProcess"/>
    <dgm:cxn modelId="{9739D6F5-2A29-4AD0-8351-0474EB64F821}" type="presParOf" srcId="{DACA68A6-708D-499F-88C7-5CB26974301B}" destId="{0101E316-7240-4382-83B7-A432B26D0C3D}" srcOrd="0" destOrd="0" presId="urn:microsoft.com/office/officeart/2009/3/layout/StepUpProcess"/>
    <dgm:cxn modelId="{F9944ADE-E212-4CDC-9E76-A6FFBE77D616}" type="presParOf" srcId="{DACA68A6-708D-499F-88C7-5CB26974301B}" destId="{8A8FAD95-B488-431B-83DB-8B44DD4B5523}" srcOrd="1" destOrd="0" presId="urn:microsoft.com/office/officeart/2009/3/layout/StepUpProcess"/>
    <dgm:cxn modelId="{FDD21EA1-98B9-434D-AD4C-814943E2E195}" type="presParOf" srcId="{DACA68A6-708D-499F-88C7-5CB26974301B}" destId="{D3B27546-98EB-4B31-A47F-9FAA70DF4D91}" srcOrd="2" destOrd="0" presId="urn:microsoft.com/office/officeart/2009/3/layout/StepUpProcess"/>
    <dgm:cxn modelId="{FEFEB207-C419-4B0F-9FB5-57D6C8FC1B8E}" type="presParOf" srcId="{5322D1B4-509D-4E48-A78A-063FFA513CC1}" destId="{8E8A4A80-436B-4C2D-9B72-C4DC69B048B8}" srcOrd="3" destOrd="0" presId="urn:microsoft.com/office/officeart/2009/3/layout/StepUpProcess"/>
    <dgm:cxn modelId="{6480C837-F9D7-4D38-A8CA-D0C34BE20854}" type="presParOf" srcId="{8E8A4A80-436B-4C2D-9B72-C4DC69B048B8}" destId="{2AE03F3D-1640-422F-BA99-9DEF00444AB6}" srcOrd="0" destOrd="0" presId="urn:microsoft.com/office/officeart/2009/3/layout/StepUpProcess"/>
    <dgm:cxn modelId="{CB292F2F-0164-4A8B-9102-BC7E99116950}" type="presParOf" srcId="{5322D1B4-509D-4E48-A78A-063FFA513CC1}" destId="{B89F6AB3-692F-453C-A810-1D1E47FD60E8}" srcOrd="4" destOrd="0" presId="urn:microsoft.com/office/officeart/2009/3/layout/StepUpProcess"/>
    <dgm:cxn modelId="{356DEBB2-248B-4346-9A71-0F704F079918}" type="presParOf" srcId="{B89F6AB3-692F-453C-A810-1D1E47FD60E8}" destId="{688C40D5-28EF-4732-ADC7-DA14A90B0BF9}" srcOrd="0" destOrd="0" presId="urn:microsoft.com/office/officeart/2009/3/layout/StepUpProcess"/>
    <dgm:cxn modelId="{AB9DFDE9-4CF6-4497-AFE2-6EB30A367F0F}" type="presParOf" srcId="{B89F6AB3-692F-453C-A810-1D1E47FD60E8}" destId="{4633F932-40A0-48BC-BE38-6A9DEC5832F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EC01B-3C3C-4585-ACF9-35C1107F11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6A223-67B5-497F-A3A4-3E914395FD12}">
      <dgm:prSet phldrT="[Text]" custT="1"/>
      <dgm:spPr/>
      <dgm:t>
        <a:bodyPr/>
        <a:lstStyle/>
        <a:p>
          <a:r>
            <a:rPr lang="en-US" sz="1800" dirty="0"/>
            <a:t>States and Agency Targets</a:t>
          </a:r>
        </a:p>
      </dgm:t>
    </dgm:pt>
    <dgm:pt modelId="{47F4B47F-7BF2-43BA-8DB7-0E3598004DC5}" type="parTrans" cxnId="{9AC2C9BD-7693-4806-A0D3-047F741AA80F}">
      <dgm:prSet/>
      <dgm:spPr/>
      <dgm:t>
        <a:bodyPr/>
        <a:lstStyle/>
        <a:p>
          <a:endParaRPr lang="en-US"/>
        </a:p>
      </dgm:t>
    </dgm:pt>
    <dgm:pt modelId="{BB79567F-CFC1-456C-B477-3AE66C755AFA}" type="sibTrans" cxnId="{9AC2C9BD-7693-4806-A0D3-047F741AA80F}">
      <dgm:prSet/>
      <dgm:spPr/>
      <dgm:t>
        <a:bodyPr/>
        <a:lstStyle/>
        <a:p>
          <a:endParaRPr lang="en-US"/>
        </a:p>
      </dgm:t>
    </dgm:pt>
    <dgm:pt modelId="{72725F83-4D58-44E1-B60A-62100CEFBC1B}">
      <dgm:prSet phldrT="[Text]" custT="1"/>
      <dgm:spPr/>
      <dgm:t>
        <a:bodyPr/>
        <a:lstStyle/>
        <a:p>
          <a:r>
            <a:rPr lang="en-US" sz="1800" dirty="0"/>
            <a:t>Contract Strategy</a:t>
          </a:r>
        </a:p>
      </dgm:t>
    </dgm:pt>
    <dgm:pt modelId="{8CF04CA7-DBC8-41BD-9221-603D320EDC5C}" type="parTrans" cxnId="{EE162D77-431F-400A-A539-428366230EDF}">
      <dgm:prSet/>
      <dgm:spPr/>
      <dgm:t>
        <a:bodyPr/>
        <a:lstStyle/>
        <a:p>
          <a:endParaRPr lang="en-US"/>
        </a:p>
      </dgm:t>
    </dgm:pt>
    <dgm:pt modelId="{9147258C-FBF9-4C13-8B15-1F6D5BAF7E14}" type="sibTrans" cxnId="{EE162D77-431F-400A-A539-428366230EDF}">
      <dgm:prSet/>
      <dgm:spPr/>
      <dgm:t>
        <a:bodyPr/>
        <a:lstStyle/>
        <a:p>
          <a:endParaRPr lang="en-US"/>
        </a:p>
      </dgm:t>
    </dgm:pt>
    <dgm:pt modelId="{044B169D-E87C-4196-BEA0-BBAD06AE3207}">
      <dgm:prSet phldrT="[Text]" custT="1"/>
      <dgm:spPr/>
      <dgm:t>
        <a:bodyPr/>
        <a:lstStyle/>
        <a:p>
          <a:r>
            <a:rPr lang="en-US" sz="1800" dirty="0"/>
            <a:t>IT Budgets and Priorities</a:t>
          </a:r>
        </a:p>
      </dgm:t>
    </dgm:pt>
    <dgm:pt modelId="{BEE5B0EB-B096-4505-9598-DB1CE5871669}" type="parTrans" cxnId="{22DC2B79-AD6E-4260-90CD-328D89831550}">
      <dgm:prSet/>
      <dgm:spPr/>
      <dgm:t>
        <a:bodyPr/>
        <a:lstStyle/>
        <a:p>
          <a:endParaRPr lang="en-US"/>
        </a:p>
      </dgm:t>
    </dgm:pt>
    <dgm:pt modelId="{F4791D36-6D9B-4B7F-A3F2-2B4608011F51}" type="sibTrans" cxnId="{22DC2B79-AD6E-4260-90CD-328D89831550}">
      <dgm:prSet/>
      <dgm:spPr/>
      <dgm:t>
        <a:bodyPr/>
        <a:lstStyle/>
        <a:p>
          <a:endParaRPr lang="en-US"/>
        </a:p>
      </dgm:t>
    </dgm:pt>
    <dgm:pt modelId="{2E76710C-D836-424D-B7E7-E4EC036FFAB4}" type="pres">
      <dgm:prSet presAssocID="{F2EEC01B-3C3C-4585-ACF9-35C1107F117F}" presName="rootnode" presStyleCnt="0">
        <dgm:presLayoutVars>
          <dgm:chMax/>
          <dgm:chPref/>
          <dgm:dir/>
          <dgm:animLvl val="lvl"/>
        </dgm:presLayoutVars>
      </dgm:prSet>
      <dgm:spPr/>
    </dgm:pt>
    <dgm:pt modelId="{C3571C27-F3EE-402B-B582-6A4CCA1203B8}" type="pres">
      <dgm:prSet presAssocID="{5AF6A223-67B5-497F-A3A4-3E914395FD12}" presName="composite" presStyleCnt="0"/>
      <dgm:spPr/>
    </dgm:pt>
    <dgm:pt modelId="{20D0659E-ADB9-4C8A-A553-CB4936A08692}" type="pres">
      <dgm:prSet presAssocID="{5AF6A223-67B5-497F-A3A4-3E914395FD12}" presName="LShape" presStyleLbl="alignNode1" presStyleIdx="0" presStyleCnt="5"/>
      <dgm:spPr/>
    </dgm:pt>
    <dgm:pt modelId="{9A370D65-67DB-4339-9491-6FB3C67B52FA}" type="pres">
      <dgm:prSet presAssocID="{5AF6A223-67B5-497F-A3A4-3E914395FD1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1D1EB4B-61A8-48AB-BDA9-6A5FB37EEA23}" type="pres">
      <dgm:prSet presAssocID="{5AF6A223-67B5-497F-A3A4-3E914395FD12}" presName="Triangle" presStyleLbl="alignNode1" presStyleIdx="1" presStyleCnt="5"/>
      <dgm:spPr/>
    </dgm:pt>
    <dgm:pt modelId="{7C9E454B-7AD3-4B25-87B5-7B9E6D43A41D}" type="pres">
      <dgm:prSet presAssocID="{BB79567F-CFC1-456C-B477-3AE66C755AFA}" presName="sibTrans" presStyleCnt="0"/>
      <dgm:spPr/>
    </dgm:pt>
    <dgm:pt modelId="{931A1055-64D5-4499-83CF-8BC7B0A5EF38}" type="pres">
      <dgm:prSet presAssocID="{BB79567F-CFC1-456C-B477-3AE66C755AFA}" presName="space" presStyleCnt="0"/>
      <dgm:spPr/>
    </dgm:pt>
    <dgm:pt modelId="{594B2DCF-EC56-47B4-A958-521CD8049AA2}" type="pres">
      <dgm:prSet presAssocID="{72725F83-4D58-44E1-B60A-62100CEFBC1B}" presName="composite" presStyleCnt="0"/>
      <dgm:spPr/>
    </dgm:pt>
    <dgm:pt modelId="{0B6BD835-13BC-42DD-B1E5-C04C2DF990C7}" type="pres">
      <dgm:prSet presAssocID="{72725F83-4D58-44E1-B60A-62100CEFBC1B}" presName="LShape" presStyleLbl="alignNode1" presStyleIdx="2" presStyleCnt="5"/>
      <dgm:spPr/>
    </dgm:pt>
    <dgm:pt modelId="{64D3AA46-252B-4F9E-82DB-D4BA6B1EE5CC}" type="pres">
      <dgm:prSet presAssocID="{72725F83-4D58-44E1-B60A-62100CEFBC1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2BE67DD-42DA-4E41-8192-505BE1BA88F1}" type="pres">
      <dgm:prSet presAssocID="{72725F83-4D58-44E1-B60A-62100CEFBC1B}" presName="Triangle" presStyleLbl="alignNode1" presStyleIdx="3" presStyleCnt="5"/>
      <dgm:spPr/>
    </dgm:pt>
    <dgm:pt modelId="{60B661E3-7B44-4C5B-A3CD-E70B08A1A13E}" type="pres">
      <dgm:prSet presAssocID="{9147258C-FBF9-4C13-8B15-1F6D5BAF7E14}" presName="sibTrans" presStyleCnt="0"/>
      <dgm:spPr/>
    </dgm:pt>
    <dgm:pt modelId="{7839691A-3189-467E-86D5-D1C2910EBD78}" type="pres">
      <dgm:prSet presAssocID="{9147258C-FBF9-4C13-8B15-1F6D5BAF7E14}" presName="space" presStyleCnt="0"/>
      <dgm:spPr/>
    </dgm:pt>
    <dgm:pt modelId="{4DB2CF08-B14E-496A-AD5A-5DD59D1FB0C3}" type="pres">
      <dgm:prSet presAssocID="{044B169D-E87C-4196-BEA0-BBAD06AE3207}" presName="composite" presStyleCnt="0"/>
      <dgm:spPr/>
    </dgm:pt>
    <dgm:pt modelId="{B64F17C3-7F6E-4F2E-A597-884B695E70DA}" type="pres">
      <dgm:prSet presAssocID="{044B169D-E87C-4196-BEA0-BBAD06AE3207}" presName="LShape" presStyleLbl="alignNode1" presStyleIdx="4" presStyleCnt="5"/>
      <dgm:spPr/>
    </dgm:pt>
    <dgm:pt modelId="{6B839945-94C0-4F0D-813D-CD1CA68D3423}" type="pres">
      <dgm:prSet presAssocID="{044B169D-E87C-4196-BEA0-BBAD06AE320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551406-A5B3-4A3F-9A47-9258E4BDDC48}" type="presOf" srcId="{F2EEC01B-3C3C-4585-ACF9-35C1107F117F}" destId="{2E76710C-D836-424D-B7E7-E4EC036FFAB4}" srcOrd="0" destOrd="0" presId="urn:microsoft.com/office/officeart/2009/3/layout/StepUpProcess"/>
    <dgm:cxn modelId="{2C4C5F71-753E-43AF-B743-AC6A1C239F27}" type="presOf" srcId="{72725F83-4D58-44E1-B60A-62100CEFBC1B}" destId="{64D3AA46-252B-4F9E-82DB-D4BA6B1EE5CC}" srcOrd="0" destOrd="0" presId="urn:microsoft.com/office/officeart/2009/3/layout/StepUpProcess"/>
    <dgm:cxn modelId="{EE162D77-431F-400A-A539-428366230EDF}" srcId="{F2EEC01B-3C3C-4585-ACF9-35C1107F117F}" destId="{72725F83-4D58-44E1-B60A-62100CEFBC1B}" srcOrd="1" destOrd="0" parTransId="{8CF04CA7-DBC8-41BD-9221-603D320EDC5C}" sibTransId="{9147258C-FBF9-4C13-8B15-1F6D5BAF7E14}"/>
    <dgm:cxn modelId="{22DC2B79-AD6E-4260-90CD-328D89831550}" srcId="{F2EEC01B-3C3C-4585-ACF9-35C1107F117F}" destId="{044B169D-E87C-4196-BEA0-BBAD06AE3207}" srcOrd="2" destOrd="0" parTransId="{BEE5B0EB-B096-4505-9598-DB1CE5871669}" sibTransId="{F4791D36-6D9B-4B7F-A3F2-2B4608011F51}"/>
    <dgm:cxn modelId="{ACC1487B-47F6-442D-BA01-6DA581E4837C}" type="presOf" srcId="{044B169D-E87C-4196-BEA0-BBAD06AE3207}" destId="{6B839945-94C0-4F0D-813D-CD1CA68D3423}" srcOrd="0" destOrd="0" presId="urn:microsoft.com/office/officeart/2009/3/layout/StepUpProcess"/>
    <dgm:cxn modelId="{98E94CA5-925F-4B8F-9A83-88F58BA88A32}" type="presOf" srcId="{5AF6A223-67B5-497F-A3A4-3E914395FD12}" destId="{9A370D65-67DB-4339-9491-6FB3C67B52FA}" srcOrd="0" destOrd="0" presId="urn:microsoft.com/office/officeart/2009/3/layout/StepUpProcess"/>
    <dgm:cxn modelId="{9AC2C9BD-7693-4806-A0D3-047F741AA80F}" srcId="{F2EEC01B-3C3C-4585-ACF9-35C1107F117F}" destId="{5AF6A223-67B5-497F-A3A4-3E914395FD12}" srcOrd="0" destOrd="0" parTransId="{47F4B47F-7BF2-43BA-8DB7-0E3598004DC5}" sibTransId="{BB79567F-CFC1-456C-B477-3AE66C755AFA}"/>
    <dgm:cxn modelId="{E985CB43-28D6-4191-96A5-ED6E3BBD7328}" type="presParOf" srcId="{2E76710C-D836-424D-B7E7-E4EC036FFAB4}" destId="{C3571C27-F3EE-402B-B582-6A4CCA1203B8}" srcOrd="0" destOrd="0" presId="urn:microsoft.com/office/officeart/2009/3/layout/StepUpProcess"/>
    <dgm:cxn modelId="{A8BBEB15-5562-46A8-8023-2FFE22146282}" type="presParOf" srcId="{C3571C27-F3EE-402B-B582-6A4CCA1203B8}" destId="{20D0659E-ADB9-4C8A-A553-CB4936A08692}" srcOrd="0" destOrd="0" presId="urn:microsoft.com/office/officeart/2009/3/layout/StepUpProcess"/>
    <dgm:cxn modelId="{F6ADC44C-3512-4137-A448-08C9B2799F00}" type="presParOf" srcId="{C3571C27-F3EE-402B-B582-6A4CCA1203B8}" destId="{9A370D65-67DB-4339-9491-6FB3C67B52FA}" srcOrd="1" destOrd="0" presId="urn:microsoft.com/office/officeart/2009/3/layout/StepUpProcess"/>
    <dgm:cxn modelId="{0D2132F9-A8B0-4F21-B4AB-916432FCCB4E}" type="presParOf" srcId="{C3571C27-F3EE-402B-B582-6A4CCA1203B8}" destId="{B1D1EB4B-61A8-48AB-BDA9-6A5FB37EEA23}" srcOrd="2" destOrd="0" presId="urn:microsoft.com/office/officeart/2009/3/layout/StepUpProcess"/>
    <dgm:cxn modelId="{B474CDC2-4BD4-4E88-B099-B377DA01F29A}" type="presParOf" srcId="{2E76710C-D836-424D-B7E7-E4EC036FFAB4}" destId="{7C9E454B-7AD3-4B25-87B5-7B9E6D43A41D}" srcOrd="1" destOrd="0" presId="urn:microsoft.com/office/officeart/2009/3/layout/StepUpProcess"/>
    <dgm:cxn modelId="{B3039264-3437-4549-AE04-C172D67E8B01}" type="presParOf" srcId="{7C9E454B-7AD3-4B25-87B5-7B9E6D43A41D}" destId="{931A1055-64D5-4499-83CF-8BC7B0A5EF38}" srcOrd="0" destOrd="0" presId="urn:microsoft.com/office/officeart/2009/3/layout/StepUpProcess"/>
    <dgm:cxn modelId="{B6D06A88-796E-4342-B6B1-DB96FDF5F9A0}" type="presParOf" srcId="{2E76710C-D836-424D-B7E7-E4EC036FFAB4}" destId="{594B2DCF-EC56-47B4-A958-521CD8049AA2}" srcOrd="2" destOrd="0" presId="urn:microsoft.com/office/officeart/2009/3/layout/StepUpProcess"/>
    <dgm:cxn modelId="{2DA92C7D-16E8-45F5-8FCC-63ABC327A8E0}" type="presParOf" srcId="{594B2DCF-EC56-47B4-A958-521CD8049AA2}" destId="{0B6BD835-13BC-42DD-B1E5-C04C2DF990C7}" srcOrd="0" destOrd="0" presId="urn:microsoft.com/office/officeart/2009/3/layout/StepUpProcess"/>
    <dgm:cxn modelId="{02A0F25B-71E7-4732-B9D1-D58C4D4748B1}" type="presParOf" srcId="{594B2DCF-EC56-47B4-A958-521CD8049AA2}" destId="{64D3AA46-252B-4F9E-82DB-D4BA6B1EE5CC}" srcOrd="1" destOrd="0" presId="urn:microsoft.com/office/officeart/2009/3/layout/StepUpProcess"/>
    <dgm:cxn modelId="{5570F458-E469-486E-964D-4781C05AADB7}" type="presParOf" srcId="{594B2DCF-EC56-47B4-A958-521CD8049AA2}" destId="{82BE67DD-42DA-4E41-8192-505BE1BA88F1}" srcOrd="2" destOrd="0" presId="urn:microsoft.com/office/officeart/2009/3/layout/StepUpProcess"/>
    <dgm:cxn modelId="{9A183FC7-E3B7-4A09-8BAE-1143052F0A6C}" type="presParOf" srcId="{2E76710C-D836-424D-B7E7-E4EC036FFAB4}" destId="{60B661E3-7B44-4C5B-A3CD-E70B08A1A13E}" srcOrd="3" destOrd="0" presId="urn:microsoft.com/office/officeart/2009/3/layout/StepUpProcess"/>
    <dgm:cxn modelId="{154BA5F4-86C7-4007-BDC4-760311C5ECE5}" type="presParOf" srcId="{60B661E3-7B44-4C5B-A3CD-E70B08A1A13E}" destId="{7839691A-3189-467E-86D5-D1C2910EBD78}" srcOrd="0" destOrd="0" presId="urn:microsoft.com/office/officeart/2009/3/layout/StepUpProcess"/>
    <dgm:cxn modelId="{A9586C11-0837-434F-92C1-5B45DBC2803A}" type="presParOf" srcId="{2E76710C-D836-424D-B7E7-E4EC036FFAB4}" destId="{4DB2CF08-B14E-496A-AD5A-5DD59D1FB0C3}" srcOrd="4" destOrd="0" presId="urn:microsoft.com/office/officeart/2009/3/layout/StepUpProcess"/>
    <dgm:cxn modelId="{EAFFAC3B-1A37-4CD7-8BDF-B24FA4D527CA}" type="presParOf" srcId="{4DB2CF08-B14E-496A-AD5A-5DD59D1FB0C3}" destId="{B64F17C3-7F6E-4F2E-A597-884B695E70DA}" srcOrd="0" destOrd="0" presId="urn:microsoft.com/office/officeart/2009/3/layout/StepUpProcess"/>
    <dgm:cxn modelId="{D9821A1C-90A1-466D-97FD-FCB47376FE09}" type="presParOf" srcId="{4DB2CF08-B14E-496A-AD5A-5DD59D1FB0C3}" destId="{6B839945-94C0-4F0D-813D-CD1CA68D34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DD1F1F-317D-48E2-A695-66425EC85A8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A8EC5-0345-420E-B0CF-00FCE8D07978}">
      <dgm:prSet phldrT="[Text]"/>
      <dgm:spPr/>
      <dgm:t>
        <a:bodyPr/>
        <a:lstStyle/>
        <a:p>
          <a:r>
            <a:rPr lang="en-US" dirty="0"/>
            <a:t>Building Contacts</a:t>
          </a:r>
        </a:p>
      </dgm:t>
    </dgm:pt>
    <dgm:pt modelId="{8A1EB4CF-FA10-4D14-84E7-1FBB781BDEB9}" type="parTrans" cxnId="{8BB28406-D08F-4995-946B-F091C3FAB3A8}">
      <dgm:prSet/>
      <dgm:spPr/>
      <dgm:t>
        <a:bodyPr/>
        <a:lstStyle/>
        <a:p>
          <a:endParaRPr lang="en-US"/>
        </a:p>
      </dgm:t>
    </dgm:pt>
    <dgm:pt modelId="{978DE73B-40DF-40E0-934C-CA14F2FD2BE0}" type="sibTrans" cxnId="{8BB28406-D08F-4995-946B-F091C3FAB3A8}">
      <dgm:prSet/>
      <dgm:spPr/>
      <dgm:t>
        <a:bodyPr/>
        <a:lstStyle/>
        <a:p>
          <a:endParaRPr lang="en-US"/>
        </a:p>
      </dgm:t>
    </dgm:pt>
    <dgm:pt modelId="{8B6595C2-55FC-4EB1-96ED-74AAFE670E5D}">
      <dgm:prSet phldrT="[Text]"/>
      <dgm:spPr/>
      <dgm:t>
        <a:bodyPr/>
        <a:lstStyle/>
        <a:p>
          <a:r>
            <a:rPr lang="en-US" dirty="0"/>
            <a:t>Solutions Approach</a:t>
          </a:r>
        </a:p>
      </dgm:t>
    </dgm:pt>
    <dgm:pt modelId="{8673DCBD-C2EF-4C40-B5E7-8850622FA111}" type="parTrans" cxnId="{18B130CA-01F0-4701-BF59-91D9BE911A1E}">
      <dgm:prSet/>
      <dgm:spPr/>
      <dgm:t>
        <a:bodyPr/>
        <a:lstStyle/>
        <a:p>
          <a:endParaRPr lang="en-US"/>
        </a:p>
      </dgm:t>
    </dgm:pt>
    <dgm:pt modelId="{37972B48-AEEF-4B73-835E-F189609F8B64}" type="sibTrans" cxnId="{18B130CA-01F0-4701-BF59-91D9BE911A1E}">
      <dgm:prSet/>
      <dgm:spPr/>
      <dgm:t>
        <a:bodyPr/>
        <a:lstStyle/>
        <a:p>
          <a:endParaRPr lang="en-US"/>
        </a:p>
      </dgm:t>
    </dgm:pt>
    <dgm:pt modelId="{E9244CF3-1CAC-41F1-AD3D-7DB8645B42E4}">
      <dgm:prSet phldrT="[Text]"/>
      <dgm:spPr/>
      <dgm:t>
        <a:bodyPr/>
        <a:lstStyle/>
        <a:p>
          <a:r>
            <a:rPr lang="en-US" dirty="0"/>
            <a:t>Capture Engine</a:t>
          </a:r>
        </a:p>
      </dgm:t>
    </dgm:pt>
    <dgm:pt modelId="{FA35F770-4FFF-448E-AB97-36C31684BCFB}" type="parTrans" cxnId="{57333921-D846-4E4D-898A-97BF96F9B423}">
      <dgm:prSet/>
      <dgm:spPr/>
      <dgm:t>
        <a:bodyPr/>
        <a:lstStyle/>
        <a:p>
          <a:endParaRPr lang="en-US"/>
        </a:p>
      </dgm:t>
    </dgm:pt>
    <dgm:pt modelId="{DE3CF9CC-835F-4B7A-B784-CF1940614BFB}" type="sibTrans" cxnId="{57333921-D846-4E4D-898A-97BF96F9B423}">
      <dgm:prSet/>
      <dgm:spPr/>
      <dgm:t>
        <a:bodyPr/>
        <a:lstStyle/>
        <a:p>
          <a:endParaRPr lang="en-US"/>
        </a:p>
      </dgm:t>
    </dgm:pt>
    <dgm:pt modelId="{5322D1B4-509D-4E48-A78A-063FFA513CC1}" type="pres">
      <dgm:prSet presAssocID="{9CDD1F1F-317D-48E2-A695-66425EC85A89}" presName="rootnode" presStyleCnt="0">
        <dgm:presLayoutVars>
          <dgm:chMax/>
          <dgm:chPref/>
          <dgm:dir/>
          <dgm:animLvl val="lvl"/>
        </dgm:presLayoutVars>
      </dgm:prSet>
      <dgm:spPr/>
    </dgm:pt>
    <dgm:pt modelId="{2F37EF3E-6BC3-4FA5-AA37-4C2380828B15}" type="pres">
      <dgm:prSet presAssocID="{511A8EC5-0345-420E-B0CF-00FCE8D07978}" presName="composite" presStyleCnt="0"/>
      <dgm:spPr/>
    </dgm:pt>
    <dgm:pt modelId="{488BA308-15C5-469A-9B5E-B46D17C2AF31}" type="pres">
      <dgm:prSet presAssocID="{511A8EC5-0345-420E-B0CF-00FCE8D07978}" presName="LShape" presStyleLbl="alignNode1" presStyleIdx="0" presStyleCnt="5"/>
      <dgm:spPr/>
    </dgm:pt>
    <dgm:pt modelId="{EF70051E-B42D-452F-9F41-E72649D2015C}" type="pres">
      <dgm:prSet presAssocID="{511A8EC5-0345-420E-B0CF-00FCE8D0797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DB4FFB-010F-41D5-9B14-392606397DF8}" type="pres">
      <dgm:prSet presAssocID="{511A8EC5-0345-420E-B0CF-00FCE8D07978}" presName="Triangle" presStyleLbl="alignNode1" presStyleIdx="1" presStyleCnt="5"/>
      <dgm:spPr/>
    </dgm:pt>
    <dgm:pt modelId="{B05691FF-3E00-4113-852D-2ED3A6E9D8FF}" type="pres">
      <dgm:prSet presAssocID="{978DE73B-40DF-40E0-934C-CA14F2FD2BE0}" presName="sibTrans" presStyleCnt="0"/>
      <dgm:spPr/>
    </dgm:pt>
    <dgm:pt modelId="{502FD5EA-E096-43F8-99CD-980C6D1ABEBB}" type="pres">
      <dgm:prSet presAssocID="{978DE73B-40DF-40E0-934C-CA14F2FD2BE0}" presName="space" presStyleCnt="0"/>
      <dgm:spPr/>
    </dgm:pt>
    <dgm:pt modelId="{DACA68A6-708D-499F-88C7-5CB26974301B}" type="pres">
      <dgm:prSet presAssocID="{8B6595C2-55FC-4EB1-96ED-74AAFE670E5D}" presName="composite" presStyleCnt="0"/>
      <dgm:spPr/>
    </dgm:pt>
    <dgm:pt modelId="{0101E316-7240-4382-83B7-A432B26D0C3D}" type="pres">
      <dgm:prSet presAssocID="{8B6595C2-55FC-4EB1-96ED-74AAFE670E5D}" presName="LShape" presStyleLbl="alignNode1" presStyleIdx="2" presStyleCnt="5"/>
      <dgm:spPr/>
    </dgm:pt>
    <dgm:pt modelId="{8A8FAD95-B488-431B-83DB-8B44DD4B5523}" type="pres">
      <dgm:prSet presAssocID="{8B6595C2-55FC-4EB1-96ED-74AAFE670E5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3B27546-98EB-4B31-A47F-9FAA70DF4D91}" type="pres">
      <dgm:prSet presAssocID="{8B6595C2-55FC-4EB1-96ED-74AAFE670E5D}" presName="Triangle" presStyleLbl="alignNode1" presStyleIdx="3" presStyleCnt="5"/>
      <dgm:spPr/>
    </dgm:pt>
    <dgm:pt modelId="{8E8A4A80-436B-4C2D-9B72-C4DC69B048B8}" type="pres">
      <dgm:prSet presAssocID="{37972B48-AEEF-4B73-835E-F189609F8B64}" presName="sibTrans" presStyleCnt="0"/>
      <dgm:spPr/>
    </dgm:pt>
    <dgm:pt modelId="{2AE03F3D-1640-422F-BA99-9DEF00444AB6}" type="pres">
      <dgm:prSet presAssocID="{37972B48-AEEF-4B73-835E-F189609F8B64}" presName="space" presStyleCnt="0"/>
      <dgm:spPr/>
    </dgm:pt>
    <dgm:pt modelId="{B89F6AB3-692F-453C-A810-1D1E47FD60E8}" type="pres">
      <dgm:prSet presAssocID="{E9244CF3-1CAC-41F1-AD3D-7DB8645B42E4}" presName="composite" presStyleCnt="0"/>
      <dgm:spPr/>
    </dgm:pt>
    <dgm:pt modelId="{688C40D5-28EF-4732-ADC7-DA14A90B0BF9}" type="pres">
      <dgm:prSet presAssocID="{E9244CF3-1CAC-41F1-AD3D-7DB8645B42E4}" presName="LShape" presStyleLbl="alignNode1" presStyleIdx="4" presStyleCnt="5"/>
      <dgm:spPr/>
    </dgm:pt>
    <dgm:pt modelId="{4633F932-40A0-48BC-BE38-6A9DEC5832F8}" type="pres">
      <dgm:prSet presAssocID="{E9244CF3-1CAC-41F1-AD3D-7DB8645B42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B28406-D08F-4995-946B-F091C3FAB3A8}" srcId="{9CDD1F1F-317D-48E2-A695-66425EC85A89}" destId="{511A8EC5-0345-420E-B0CF-00FCE8D07978}" srcOrd="0" destOrd="0" parTransId="{8A1EB4CF-FA10-4D14-84E7-1FBB781BDEB9}" sibTransId="{978DE73B-40DF-40E0-934C-CA14F2FD2BE0}"/>
    <dgm:cxn modelId="{7C52940E-DD36-40E2-94BB-B69D43768DBA}" type="presOf" srcId="{9CDD1F1F-317D-48E2-A695-66425EC85A89}" destId="{5322D1B4-509D-4E48-A78A-063FFA513CC1}" srcOrd="0" destOrd="0" presId="urn:microsoft.com/office/officeart/2009/3/layout/StepUpProcess"/>
    <dgm:cxn modelId="{57333921-D846-4E4D-898A-97BF96F9B423}" srcId="{9CDD1F1F-317D-48E2-A695-66425EC85A89}" destId="{E9244CF3-1CAC-41F1-AD3D-7DB8645B42E4}" srcOrd="2" destOrd="0" parTransId="{FA35F770-4FFF-448E-AB97-36C31684BCFB}" sibTransId="{DE3CF9CC-835F-4B7A-B784-CF1940614BFB}"/>
    <dgm:cxn modelId="{5089CA77-4A35-4B6C-97DA-8D5034115CCE}" type="presOf" srcId="{E9244CF3-1CAC-41F1-AD3D-7DB8645B42E4}" destId="{4633F932-40A0-48BC-BE38-6A9DEC5832F8}" srcOrd="0" destOrd="0" presId="urn:microsoft.com/office/officeart/2009/3/layout/StepUpProcess"/>
    <dgm:cxn modelId="{18B130CA-01F0-4701-BF59-91D9BE911A1E}" srcId="{9CDD1F1F-317D-48E2-A695-66425EC85A89}" destId="{8B6595C2-55FC-4EB1-96ED-74AAFE670E5D}" srcOrd="1" destOrd="0" parTransId="{8673DCBD-C2EF-4C40-B5E7-8850622FA111}" sibTransId="{37972B48-AEEF-4B73-835E-F189609F8B64}"/>
    <dgm:cxn modelId="{AADB5FE2-78F7-4272-8D72-77174C5EC054}" type="presOf" srcId="{8B6595C2-55FC-4EB1-96ED-74AAFE670E5D}" destId="{8A8FAD95-B488-431B-83DB-8B44DD4B5523}" srcOrd="0" destOrd="0" presId="urn:microsoft.com/office/officeart/2009/3/layout/StepUpProcess"/>
    <dgm:cxn modelId="{17596FFF-6157-4410-90B7-E0FB00D2E537}" type="presOf" srcId="{511A8EC5-0345-420E-B0CF-00FCE8D07978}" destId="{EF70051E-B42D-452F-9F41-E72649D2015C}" srcOrd="0" destOrd="0" presId="urn:microsoft.com/office/officeart/2009/3/layout/StepUpProcess"/>
    <dgm:cxn modelId="{EE41514F-787D-4BB0-B932-DE26F323A22B}" type="presParOf" srcId="{5322D1B4-509D-4E48-A78A-063FFA513CC1}" destId="{2F37EF3E-6BC3-4FA5-AA37-4C2380828B15}" srcOrd="0" destOrd="0" presId="urn:microsoft.com/office/officeart/2009/3/layout/StepUpProcess"/>
    <dgm:cxn modelId="{8A1BF0C9-63B0-4239-AD29-891A7AB739C2}" type="presParOf" srcId="{2F37EF3E-6BC3-4FA5-AA37-4C2380828B15}" destId="{488BA308-15C5-469A-9B5E-B46D17C2AF31}" srcOrd="0" destOrd="0" presId="urn:microsoft.com/office/officeart/2009/3/layout/StepUpProcess"/>
    <dgm:cxn modelId="{168E1F01-CD8B-4300-AEDE-A8D4FD97F64B}" type="presParOf" srcId="{2F37EF3E-6BC3-4FA5-AA37-4C2380828B15}" destId="{EF70051E-B42D-452F-9F41-E72649D2015C}" srcOrd="1" destOrd="0" presId="urn:microsoft.com/office/officeart/2009/3/layout/StepUpProcess"/>
    <dgm:cxn modelId="{B31EFBC2-5A27-42D9-8015-225AA63A7E26}" type="presParOf" srcId="{2F37EF3E-6BC3-4FA5-AA37-4C2380828B15}" destId="{30DB4FFB-010F-41D5-9B14-392606397DF8}" srcOrd="2" destOrd="0" presId="urn:microsoft.com/office/officeart/2009/3/layout/StepUpProcess"/>
    <dgm:cxn modelId="{AEE6DC2D-29FA-484A-BEFD-E1B2B5D45604}" type="presParOf" srcId="{5322D1B4-509D-4E48-A78A-063FFA513CC1}" destId="{B05691FF-3E00-4113-852D-2ED3A6E9D8FF}" srcOrd="1" destOrd="0" presId="urn:microsoft.com/office/officeart/2009/3/layout/StepUpProcess"/>
    <dgm:cxn modelId="{241D5854-1407-4ABD-908F-EA6BA6126E72}" type="presParOf" srcId="{B05691FF-3E00-4113-852D-2ED3A6E9D8FF}" destId="{502FD5EA-E096-43F8-99CD-980C6D1ABEBB}" srcOrd="0" destOrd="0" presId="urn:microsoft.com/office/officeart/2009/3/layout/StepUpProcess"/>
    <dgm:cxn modelId="{74E913F9-6E2B-4ED9-95BD-2127597239A5}" type="presParOf" srcId="{5322D1B4-509D-4E48-A78A-063FFA513CC1}" destId="{DACA68A6-708D-499F-88C7-5CB26974301B}" srcOrd="2" destOrd="0" presId="urn:microsoft.com/office/officeart/2009/3/layout/StepUpProcess"/>
    <dgm:cxn modelId="{9739D6F5-2A29-4AD0-8351-0474EB64F821}" type="presParOf" srcId="{DACA68A6-708D-499F-88C7-5CB26974301B}" destId="{0101E316-7240-4382-83B7-A432B26D0C3D}" srcOrd="0" destOrd="0" presId="urn:microsoft.com/office/officeart/2009/3/layout/StepUpProcess"/>
    <dgm:cxn modelId="{F9944ADE-E212-4CDC-9E76-A6FFBE77D616}" type="presParOf" srcId="{DACA68A6-708D-499F-88C7-5CB26974301B}" destId="{8A8FAD95-B488-431B-83DB-8B44DD4B5523}" srcOrd="1" destOrd="0" presId="urn:microsoft.com/office/officeart/2009/3/layout/StepUpProcess"/>
    <dgm:cxn modelId="{FDD21EA1-98B9-434D-AD4C-814943E2E195}" type="presParOf" srcId="{DACA68A6-708D-499F-88C7-5CB26974301B}" destId="{D3B27546-98EB-4B31-A47F-9FAA70DF4D91}" srcOrd="2" destOrd="0" presId="urn:microsoft.com/office/officeart/2009/3/layout/StepUpProcess"/>
    <dgm:cxn modelId="{FEFEB207-C419-4B0F-9FB5-57D6C8FC1B8E}" type="presParOf" srcId="{5322D1B4-509D-4E48-A78A-063FFA513CC1}" destId="{8E8A4A80-436B-4C2D-9B72-C4DC69B048B8}" srcOrd="3" destOrd="0" presId="urn:microsoft.com/office/officeart/2009/3/layout/StepUpProcess"/>
    <dgm:cxn modelId="{6480C837-F9D7-4D38-A8CA-D0C34BE20854}" type="presParOf" srcId="{8E8A4A80-436B-4C2D-9B72-C4DC69B048B8}" destId="{2AE03F3D-1640-422F-BA99-9DEF00444AB6}" srcOrd="0" destOrd="0" presId="urn:microsoft.com/office/officeart/2009/3/layout/StepUpProcess"/>
    <dgm:cxn modelId="{CB292F2F-0164-4A8B-9102-BC7E99116950}" type="presParOf" srcId="{5322D1B4-509D-4E48-A78A-063FFA513CC1}" destId="{B89F6AB3-692F-453C-A810-1D1E47FD60E8}" srcOrd="4" destOrd="0" presId="urn:microsoft.com/office/officeart/2009/3/layout/StepUpProcess"/>
    <dgm:cxn modelId="{356DEBB2-248B-4346-9A71-0F704F079918}" type="presParOf" srcId="{B89F6AB3-692F-453C-A810-1D1E47FD60E8}" destId="{688C40D5-28EF-4732-ADC7-DA14A90B0BF9}" srcOrd="0" destOrd="0" presId="urn:microsoft.com/office/officeart/2009/3/layout/StepUpProcess"/>
    <dgm:cxn modelId="{AB9DFDE9-4CF6-4497-AFE2-6EB30A367F0F}" type="presParOf" srcId="{B89F6AB3-692F-453C-A810-1D1E47FD60E8}" destId="{4633F932-40A0-48BC-BE38-6A9DEC5832F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0659E-ADB9-4C8A-A553-CB4936A08692}">
      <dsp:nvSpPr>
        <dsp:cNvPr id="0" name=""/>
        <dsp:cNvSpPr/>
      </dsp:nvSpPr>
      <dsp:spPr>
        <a:xfrm rot="5400000">
          <a:off x="259299" y="1209200"/>
          <a:ext cx="780502" cy="12987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70D65-67DB-4339-9491-6FB3C67B52FA}">
      <dsp:nvSpPr>
        <dsp:cNvPr id="0" name=""/>
        <dsp:cNvSpPr/>
      </dsp:nvSpPr>
      <dsp:spPr>
        <a:xfrm>
          <a:off x="129014" y="1597243"/>
          <a:ext cx="1172509" cy="102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States and Agency Targets</a:t>
          </a:r>
        </a:p>
      </dsp:txBody>
      <dsp:txXfrm>
        <a:off x="129014" y="1597243"/>
        <a:ext cx="1172509" cy="1027772"/>
      </dsp:txXfrm>
    </dsp:sp>
    <dsp:sp modelId="{B1D1EB4B-61A8-48AB-BDA9-6A5FB37EEA23}">
      <dsp:nvSpPr>
        <dsp:cNvPr id="0" name=""/>
        <dsp:cNvSpPr/>
      </dsp:nvSpPr>
      <dsp:spPr>
        <a:xfrm>
          <a:off x="1080295" y="1113585"/>
          <a:ext cx="221228" cy="2212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D835-13BC-42DD-B1E5-C04C2DF990C7}">
      <dsp:nvSpPr>
        <dsp:cNvPr id="0" name=""/>
        <dsp:cNvSpPr/>
      </dsp:nvSpPr>
      <dsp:spPr>
        <a:xfrm rot="5400000">
          <a:off x="1694679" y="854013"/>
          <a:ext cx="780502" cy="12987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3AA46-252B-4F9E-82DB-D4BA6B1EE5CC}">
      <dsp:nvSpPr>
        <dsp:cNvPr id="0" name=""/>
        <dsp:cNvSpPr/>
      </dsp:nvSpPr>
      <dsp:spPr>
        <a:xfrm>
          <a:off x="1564394" y="1242057"/>
          <a:ext cx="1172509" cy="102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Contract Strategy</a:t>
          </a:r>
        </a:p>
      </dsp:txBody>
      <dsp:txXfrm>
        <a:off x="1564394" y="1242057"/>
        <a:ext cx="1172509" cy="1027772"/>
      </dsp:txXfrm>
    </dsp:sp>
    <dsp:sp modelId="{82BE67DD-42DA-4E41-8192-505BE1BA88F1}">
      <dsp:nvSpPr>
        <dsp:cNvPr id="0" name=""/>
        <dsp:cNvSpPr/>
      </dsp:nvSpPr>
      <dsp:spPr>
        <a:xfrm>
          <a:off x="2515675" y="758399"/>
          <a:ext cx="221228" cy="2212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F17C3-7F6E-4F2E-A597-884B695E70DA}">
      <dsp:nvSpPr>
        <dsp:cNvPr id="0" name=""/>
        <dsp:cNvSpPr/>
      </dsp:nvSpPr>
      <dsp:spPr>
        <a:xfrm rot="5400000">
          <a:off x="3130059" y="498827"/>
          <a:ext cx="780502" cy="12987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9945-94C0-4F0D-813D-CD1CA68D3423}">
      <dsp:nvSpPr>
        <dsp:cNvPr id="0" name=""/>
        <dsp:cNvSpPr/>
      </dsp:nvSpPr>
      <dsp:spPr>
        <a:xfrm>
          <a:off x="2999774" y="886870"/>
          <a:ext cx="1172509" cy="102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Budgets and Priorities</a:t>
          </a:r>
        </a:p>
      </dsp:txBody>
      <dsp:txXfrm>
        <a:off x="2999774" y="886870"/>
        <a:ext cx="1172509" cy="1027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BA308-15C5-469A-9B5E-B46D17C2AF31}">
      <dsp:nvSpPr>
        <dsp:cNvPr id="0" name=""/>
        <dsp:cNvSpPr/>
      </dsp:nvSpPr>
      <dsp:spPr>
        <a:xfrm rot="5400000">
          <a:off x="253037" y="1037448"/>
          <a:ext cx="760008" cy="12646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0051E-B42D-452F-9F41-E72649D2015C}">
      <dsp:nvSpPr>
        <dsp:cNvPr id="0" name=""/>
        <dsp:cNvSpPr/>
      </dsp:nvSpPr>
      <dsp:spPr>
        <a:xfrm>
          <a:off x="126173" y="1415303"/>
          <a:ext cx="1141722" cy="100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Building Contacts</a:t>
          </a:r>
        </a:p>
      </dsp:txBody>
      <dsp:txXfrm>
        <a:off x="126173" y="1415303"/>
        <a:ext cx="1141722" cy="1000786"/>
      </dsp:txXfrm>
    </dsp:sp>
    <dsp:sp modelId="{30DB4FFB-010F-41D5-9B14-392606397DF8}">
      <dsp:nvSpPr>
        <dsp:cNvPr id="0" name=""/>
        <dsp:cNvSpPr/>
      </dsp:nvSpPr>
      <dsp:spPr>
        <a:xfrm>
          <a:off x="1052475" y="944344"/>
          <a:ext cx="215419" cy="2154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1E316-7240-4382-83B7-A432B26D0C3D}">
      <dsp:nvSpPr>
        <dsp:cNvPr id="0" name=""/>
        <dsp:cNvSpPr/>
      </dsp:nvSpPr>
      <dsp:spPr>
        <a:xfrm rot="5400000">
          <a:off x="1650728" y="691588"/>
          <a:ext cx="760008" cy="12646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FAD95-B488-431B-83DB-8B44DD4B5523}">
      <dsp:nvSpPr>
        <dsp:cNvPr id="0" name=""/>
        <dsp:cNvSpPr/>
      </dsp:nvSpPr>
      <dsp:spPr>
        <a:xfrm>
          <a:off x="1523863" y="1069443"/>
          <a:ext cx="1141722" cy="100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Solutions Approach</a:t>
          </a:r>
        </a:p>
      </dsp:txBody>
      <dsp:txXfrm>
        <a:off x="1523863" y="1069443"/>
        <a:ext cx="1141722" cy="1000786"/>
      </dsp:txXfrm>
    </dsp:sp>
    <dsp:sp modelId="{D3B27546-98EB-4B31-A47F-9FAA70DF4D91}">
      <dsp:nvSpPr>
        <dsp:cNvPr id="0" name=""/>
        <dsp:cNvSpPr/>
      </dsp:nvSpPr>
      <dsp:spPr>
        <a:xfrm>
          <a:off x="2450166" y="598484"/>
          <a:ext cx="215419" cy="2154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C40D5-28EF-4732-ADC7-DA14A90B0BF9}">
      <dsp:nvSpPr>
        <dsp:cNvPr id="0" name=""/>
        <dsp:cNvSpPr/>
      </dsp:nvSpPr>
      <dsp:spPr>
        <a:xfrm rot="5400000">
          <a:off x="3048419" y="345729"/>
          <a:ext cx="760008" cy="12646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3F932-40A0-48BC-BE38-6A9DEC5832F8}">
      <dsp:nvSpPr>
        <dsp:cNvPr id="0" name=""/>
        <dsp:cNvSpPr/>
      </dsp:nvSpPr>
      <dsp:spPr>
        <a:xfrm>
          <a:off x="2921554" y="723583"/>
          <a:ext cx="1141722" cy="100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Capture Engine</a:t>
          </a:r>
        </a:p>
      </dsp:txBody>
      <dsp:txXfrm>
        <a:off x="2921554" y="723583"/>
        <a:ext cx="1141722" cy="1000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0659E-ADB9-4C8A-A553-CB4936A08692}">
      <dsp:nvSpPr>
        <dsp:cNvPr id="0" name=""/>
        <dsp:cNvSpPr/>
      </dsp:nvSpPr>
      <dsp:spPr>
        <a:xfrm rot="5400000">
          <a:off x="259299" y="1209200"/>
          <a:ext cx="780502" cy="12987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70D65-67DB-4339-9491-6FB3C67B52FA}">
      <dsp:nvSpPr>
        <dsp:cNvPr id="0" name=""/>
        <dsp:cNvSpPr/>
      </dsp:nvSpPr>
      <dsp:spPr>
        <a:xfrm>
          <a:off x="129014" y="1597243"/>
          <a:ext cx="1172509" cy="102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States and Agency Targets</a:t>
          </a:r>
        </a:p>
      </dsp:txBody>
      <dsp:txXfrm>
        <a:off x="129014" y="1597243"/>
        <a:ext cx="1172509" cy="1027772"/>
      </dsp:txXfrm>
    </dsp:sp>
    <dsp:sp modelId="{B1D1EB4B-61A8-48AB-BDA9-6A5FB37EEA23}">
      <dsp:nvSpPr>
        <dsp:cNvPr id="0" name=""/>
        <dsp:cNvSpPr/>
      </dsp:nvSpPr>
      <dsp:spPr>
        <a:xfrm>
          <a:off x="1080295" y="1113585"/>
          <a:ext cx="221228" cy="2212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D835-13BC-42DD-B1E5-C04C2DF990C7}">
      <dsp:nvSpPr>
        <dsp:cNvPr id="0" name=""/>
        <dsp:cNvSpPr/>
      </dsp:nvSpPr>
      <dsp:spPr>
        <a:xfrm rot="5400000">
          <a:off x="1694679" y="854013"/>
          <a:ext cx="780502" cy="12987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3AA46-252B-4F9E-82DB-D4BA6B1EE5CC}">
      <dsp:nvSpPr>
        <dsp:cNvPr id="0" name=""/>
        <dsp:cNvSpPr/>
      </dsp:nvSpPr>
      <dsp:spPr>
        <a:xfrm>
          <a:off x="1564394" y="1242057"/>
          <a:ext cx="1172509" cy="102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Contract Strategy</a:t>
          </a:r>
        </a:p>
      </dsp:txBody>
      <dsp:txXfrm>
        <a:off x="1564394" y="1242057"/>
        <a:ext cx="1172509" cy="1027772"/>
      </dsp:txXfrm>
    </dsp:sp>
    <dsp:sp modelId="{82BE67DD-42DA-4E41-8192-505BE1BA88F1}">
      <dsp:nvSpPr>
        <dsp:cNvPr id="0" name=""/>
        <dsp:cNvSpPr/>
      </dsp:nvSpPr>
      <dsp:spPr>
        <a:xfrm>
          <a:off x="2515675" y="758399"/>
          <a:ext cx="221228" cy="2212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F17C3-7F6E-4F2E-A597-884B695E70DA}">
      <dsp:nvSpPr>
        <dsp:cNvPr id="0" name=""/>
        <dsp:cNvSpPr/>
      </dsp:nvSpPr>
      <dsp:spPr>
        <a:xfrm rot="5400000">
          <a:off x="3130059" y="498827"/>
          <a:ext cx="780502" cy="12987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9945-94C0-4F0D-813D-CD1CA68D3423}">
      <dsp:nvSpPr>
        <dsp:cNvPr id="0" name=""/>
        <dsp:cNvSpPr/>
      </dsp:nvSpPr>
      <dsp:spPr>
        <a:xfrm>
          <a:off x="2999774" y="886870"/>
          <a:ext cx="1172509" cy="102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Budgets and Priorities</a:t>
          </a:r>
        </a:p>
      </dsp:txBody>
      <dsp:txXfrm>
        <a:off x="2999774" y="886870"/>
        <a:ext cx="1172509" cy="1027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BA308-15C5-469A-9B5E-B46D17C2AF31}">
      <dsp:nvSpPr>
        <dsp:cNvPr id="0" name=""/>
        <dsp:cNvSpPr/>
      </dsp:nvSpPr>
      <dsp:spPr>
        <a:xfrm rot="5400000">
          <a:off x="253037" y="1037448"/>
          <a:ext cx="760008" cy="12646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0051E-B42D-452F-9F41-E72649D2015C}">
      <dsp:nvSpPr>
        <dsp:cNvPr id="0" name=""/>
        <dsp:cNvSpPr/>
      </dsp:nvSpPr>
      <dsp:spPr>
        <a:xfrm>
          <a:off x="126173" y="1415303"/>
          <a:ext cx="1141722" cy="100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Building Contacts</a:t>
          </a:r>
        </a:p>
      </dsp:txBody>
      <dsp:txXfrm>
        <a:off x="126173" y="1415303"/>
        <a:ext cx="1141722" cy="1000786"/>
      </dsp:txXfrm>
    </dsp:sp>
    <dsp:sp modelId="{30DB4FFB-010F-41D5-9B14-392606397DF8}">
      <dsp:nvSpPr>
        <dsp:cNvPr id="0" name=""/>
        <dsp:cNvSpPr/>
      </dsp:nvSpPr>
      <dsp:spPr>
        <a:xfrm>
          <a:off x="1052475" y="944344"/>
          <a:ext cx="215419" cy="2154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1E316-7240-4382-83B7-A432B26D0C3D}">
      <dsp:nvSpPr>
        <dsp:cNvPr id="0" name=""/>
        <dsp:cNvSpPr/>
      </dsp:nvSpPr>
      <dsp:spPr>
        <a:xfrm rot="5400000">
          <a:off x="1650728" y="691588"/>
          <a:ext cx="760008" cy="12646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FAD95-B488-431B-83DB-8B44DD4B5523}">
      <dsp:nvSpPr>
        <dsp:cNvPr id="0" name=""/>
        <dsp:cNvSpPr/>
      </dsp:nvSpPr>
      <dsp:spPr>
        <a:xfrm>
          <a:off x="1523863" y="1069443"/>
          <a:ext cx="1141722" cy="100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Solutions Approach</a:t>
          </a:r>
        </a:p>
      </dsp:txBody>
      <dsp:txXfrm>
        <a:off x="1523863" y="1069443"/>
        <a:ext cx="1141722" cy="1000786"/>
      </dsp:txXfrm>
    </dsp:sp>
    <dsp:sp modelId="{D3B27546-98EB-4B31-A47F-9FAA70DF4D91}">
      <dsp:nvSpPr>
        <dsp:cNvPr id="0" name=""/>
        <dsp:cNvSpPr/>
      </dsp:nvSpPr>
      <dsp:spPr>
        <a:xfrm>
          <a:off x="2450166" y="598484"/>
          <a:ext cx="215419" cy="2154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C40D5-28EF-4732-ADC7-DA14A90B0BF9}">
      <dsp:nvSpPr>
        <dsp:cNvPr id="0" name=""/>
        <dsp:cNvSpPr/>
      </dsp:nvSpPr>
      <dsp:spPr>
        <a:xfrm rot="5400000">
          <a:off x="3048419" y="345729"/>
          <a:ext cx="760008" cy="12646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3F932-40A0-48BC-BE38-6A9DEC5832F8}">
      <dsp:nvSpPr>
        <dsp:cNvPr id="0" name=""/>
        <dsp:cNvSpPr/>
      </dsp:nvSpPr>
      <dsp:spPr>
        <a:xfrm>
          <a:off x="2921554" y="723583"/>
          <a:ext cx="1141722" cy="100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Capture Engine</a:t>
          </a:r>
        </a:p>
      </dsp:txBody>
      <dsp:txXfrm>
        <a:off x="2921554" y="723583"/>
        <a:ext cx="1141722" cy="1000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pPr>
              <a:defRPr/>
            </a:pPr>
            <a:fld id="{15C451E0-AAE1-4A18-B31E-99CE43B82BAC}" type="datetimeFigureOut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pPr>
              <a:defRPr/>
            </a:pPr>
            <a:fld id="{35455AD4-7CF1-44DA-970B-66F30BFA6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pPr>
              <a:defRPr/>
            </a:pPr>
            <a:fld id="{D438B36D-105A-4DFA-8695-E24B4F8DE2BA}" type="datetimeFigureOut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pPr>
              <a:defRPr/>
            </a:pPr>
            <a:fld id="{70AB2566-4B08-4069-A451-01E311BBD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06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Show Flow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Timeframe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Moderator/host (Dena K.) introduces the event series, the topic of today’s event and each individual panelist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minutes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 1: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3-4 minutes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 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3-4 minutes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 3: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3-4 minutes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 4: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5-6 minutes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Forum -- Audience Q&amp;A: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20-24 minutes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and closing remarks; promote June event (Moderator)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minute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Run-time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 – 45 minutes total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B2566-4B08-4069-A451-01E311BBD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4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B2566-4B08-4069-A451-01E311BBD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5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B2566-4B08-4069-A451-01E311BBD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0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8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3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now we’ll open the floor to all of you. Please post your questions in the Q&amp;A panel. 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Back-pocket Qs from Terry and Tim: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For a partner that may just be starting out in public sector, what is the one thing that you would suggest we focus on to help ensure success?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IS it too late to try to take advantage of the recent federal stimulus waves that were released?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There are a lot of tools out there that provide info on current market solicitations. Is this a successful way to yield results and to win new business?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We are a reseller servicing multiple regions—what would you suggest as a contract strategy since we are supporting multiple geographies?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You spoke about your efforts around diversity designations – how would we engage with Tech data to learn more about how we could take advantage of the database you have built?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82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brings us to the conclusion of today’s Expert Edge event. </a:t>
            </a:r>
          </a:p>
          <a:p>
            <a:endParaRPr lang="en-US" dirty="0"/>
          </a:p>
          <a:p>
            <a:r>
              <a:rPr lang="en-US" dirty="0"/>
              <a:t>Thank you again to our panelists – Tim and Terry  – and thank you to our audience for joining. </a:t>
            </a:r>
          </a:p>
          <a:p>
            <a:endParaRPr lang="en-US" dirty="0"/>
          </a:p>
          <a:p>
            <a:r>
              <a:rPr lang="en-US" dirty="0"/>
              <a:t>We’ll be back next month with more busines insight at The Expert Edge. In the meantime, you can view more great content at levelup.techdata.com.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Dena’s Notes – </a:t>
            </a:r>
          </a:p>
          <a:p>
            <a:endParaRPr lang="en-US" dirty="0"/>
          </a:p>
          <a:p>
            <a:r>
              <a:rPr lang="en-US" dirty="0"/>
              <a:t>Hello, and welcome to The Expert Edge – a new, monthly live cast brought to you by Tech Data and LevelUp, our go-to source for training and enablement.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month, we’re hosting a panel of our foremost subject matter experts in a lively discussion. Together, they’ll share valuable insights about technology solutions, the channel and business-building opportunities.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Dena K and I lead the content team with Tech Data Agency. I’ll be moderating today’s discussion, in which we’ll bring you best practices in the realm of the public sector vertical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0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meet today’s panelists!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6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5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A67F1-B9F2-4C5F-883E-A3F63078E8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2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2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B2566-4B08-4069-A451-01E311BBD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1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2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5800" y="3754967"/>
            <a:ext cx="88696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869680" cy="1468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3909481"/>
            <a:ext cx="8869680" cy="433918"/>
          </a:xfrm>
          <a:prstGeom prst="rect">
            <a:avLst/>
          </a:prstGeom>
        </p:spPr>
        <p:txBody>
          <a:bodyPr lIns="0" tIns="0"/>
          <a:lstStyle>
            <a:lvl1pPr marL="0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25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809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1117" y="525414"/>
            <a:ext cx="10972800" cy="862109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78417" y="1944198"/>
            <a:ext cx="10761681" cy="1655233"/>
          </a:xfrm>
          <a:prstGeom prst="rect">
            <a:avLst/>
          </a:prstGeom>
        </p:spPr>
        <p:txBody>
          <a:bodyPr vert="horz" lIns="0"/>
          <a:lstStyle>
            <a:lvl1pPr marL="259074" indent="-380990">
              <a:defRPr lang="en-US" sz="2400" kern="1200" dirty="0" smtClean="0">
                <a:solidFill>
                  <a:schemeClr val="bg1"/>
                </a:solidFill>
                <a:latin typeface="Corbel"/>
                <a:ea typeface="+mn-ea"/>
                <a:cs typeface="Corbel"/>
              </a:defRPr>
            </a:lvl1pPr>
            <a:lvl2pPr>
              <a:defRPr lang="en-US" sz="2133" kern="1200" dirty="0">
                <a:solidFill>
                  <a:schemeClr val="bg1"/>
                </a:solidFill>
                <a:latin typeface="Corbel"/>
                <a:ea typeface="+mn-ea"/>
                <a:cs typeface="Corbel"/>
              </a:defRPr>
            </a:lvl2pPr>
          </a:lstStyle>
          <a:p>
            <a:pPr marL="219451" lvl="0" indent="-341367" algn="l" defTabSz="609585" rtl="0" eaLnBrk="1" latinLnBrk="0" hangingPunct="1">
              <a:spcBef>
                <a:spcPct val="20000"/>
              </a:spcBef>
              <a:buClr>
                <a:schemeClr val="accent2"/>
              </a:buClr>
              <a:buSzPct val="150000"/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865610" lvl="1" indent="-380990" algn="l" defTabSz="609585" rtl="0" eaLnBrk="1" latinLnBrk="0" hangingPunct="1">
              <a:spcBef>
                <a:spcPts val="1312"/>
              </a:spcBef>
              <a:buFont typeface="Arial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78418" y="1291558"/>
            <a:ext cx="4779433" cy="728133"/>
          </a:xfrm>
          <a:prstGeom prst="rect">
            <a:avLst/>
          </a:prstGeom>
        </p:spPr>
        <p:txBody>
          <a:bodyPr vert="horz" lIns="0" tIns="73152" rIns="0" bIns="0"/>
          <a:lstStyle>
            <a:lvl1pPr marL="0" indent="0">
              <a:buNone/>
              <a:defRPr sz="2133" spc="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 </a:t>
            </a:r>
          </a:p>
        </p:txBody>
      </p:sp>
    </p:spTree>
    <p:extLst>
      <p:ext uri="{BB962C8B-B14F-4D97-AF65-F5344CB8AC3E}">
        <p14:creationId xmlns:p14="http://schemas.microsoft.com/office/powerpoint/2010/main" val="41630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E5ECB-BB29-46FF-ABD5-09ACF4DC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2347" y="6356350"/>
            <a:ext cx="1345721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839802E4-0F7B-4CE3-8A7A-0D581B39C15B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A1E45-36EF-4189-BC9C-223AD139BFDC}"/>
              </a:ext>
            </a:extLst>
          </p:cNvPr>
          <p:cNvSpPr txBox="1"/>
          <p:nvPr userDrawn="1"/>
        </p:nvSpPr>
        <p:spPr>
          <a:xfrm>
            <a:off x="9644333" y="6356350"/>
            <a:ext cx="200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RESONANCE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7563ED-0129-4590-86EC-E7BD9C37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47" y="284008"/>
            <a:ext cx="10761453" cy="630391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A7452E-44C1-401E-89C7-1627FBCD92D3}"/>
              </a:ext>
            </a:extLst>
          </p:cNvPr>
          <p:cNvCxnSpPr/>
          <p:nvPr userDrawn="1"/>
        </p:nvCxnSpPr>
        <p:spPr>
          <a:xfrm>
            <a:off x="609599" y="1450171"/>
            <a:ext cx="11582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E58A9-88F4-4A86-9044-50F892E0CA10}"/>
              </a:ext>
            </a:extLst>
          </p:cNvPr>
          <p:cNvCxnSpPr>
            <a:cxnSpLocks/>
          </p:cNvCxnSpPr>
          <p:nvPr userDrawn="1"/>
        </p:nvCxnSpPr>
        <p:spPr>
          <a:xfrm>
            <a:off x="0" y="6205633"/>
            <a:ext cx="1219775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4">
            <a:extLst>
              <a:ext uri="{FF2B5EF4-FFF2-40B4-BE49-F238E27FC236}">
                <a16:creationId xmlns:a16="http://schemas.microsoft.com/office/drawing/2014/main" id="{78523896-2F1D-43C3-A6C2-C6395C30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347" y="989629"/>
            <a:ext cx="10761452" cy="304800"/>
          </a:xfrm>
        </p:spPr>
        <p:txBody>
          <a:bodyPr>
            <a:noAutofit/>
          </a:bodyPr>
          <a:lstStyle>
            <a:lvl1pPr>
              <a:buNone/>
              <a:defRPr sz="2000" i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5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5800" y="3754967"/>
            <a:ext cx="88696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869680" cy="1468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3909481"/>
            <a:ext cx="8869680" cy="433918"/>
          </a:xfrm>
          <a:prstGeom prst="rect">
            <a:avLst/>
          </a:prstGeom>
        </p:spPr>
        <p:txBody>
          <a:bodyPr lIns="0" tIns="0"/>
          <a:lstStyle>
            <a:lvl1pPr marL="0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54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98233"/>
            <a:ext cx="8229600" cy="1087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248" y="3985681"/>
            <a:ext cx="8229600" cy="433918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2401">
                <a:solidFill>
                  <a:schemeClr val="bg2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0" y="3908424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2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759" y="4270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28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219200"/>
            <a:ext cx="122072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8170" y="1371600"/>
            <a:ext cx="11128098" cy="45720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45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759" y="4270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28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219200"/>
            <a:ext cx="122072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8170" y="1371600"/>
            <a:ext cx="11128098" cy="45720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98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72EE-2F0D-4CFA-BA65-3A2FF464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24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49C6-6269-4827-9141-2C7A9C6F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eal, Chevron, Layered, Background, Zigzag, Design">
            <a:extLst>
              <a:ext uri="{FF2B5EF4-FFF2-40B4-BE49-F238E27FC236}">
                <a16:creationId xmlns:a16="http://schemas.microsoft.com/office/drawing/2014/main" id="{EA5B90F1-E4DB-425A-A9D8-9277FCA508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3" b="17674"/>
          <a:stretch/>
        </p:blipFill>
        <p:spPr bwMode="auto">
          <a:xfrm>
            <a:off x="0" y="1956816"/>
            <a:ext cx="12192000" cy="36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98233"/>
            <a:ext cx="8229600" cy="1087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248" y="3985681"/>
            <a:ext cx="8229600" cy="433918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2401">
                <a:solidFill>
                  <a:schemeClr val="bg2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0" y="3908424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948" y="424085"/>
            <a:ext cx="10903544" cy="684742"/>
          </a:xfrm>
          <a:prstGeom prst="rect">
            <a:avLst/>
          </a:prstGeom>
        </p:spPr>
        <p:txBody>
          <a:bodyPr lIns="0" bIns="0" anchor="b"/>
          <a:lstStyle>
            <a:lvl1pPr>
              <a:defRPr sz="3800" b="0" i="0">
                <a:solidFill>
                  <a:srgbClr val="00B4DE"/>
                </a:solidFill>
                <a:latin typeface="Corbel Regular" charset="0"/>
                <a:ea typeface="Corbel Regular" charset="0"/>
                <a:cs typeface="Corbel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Blan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809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 Slide with Pattern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0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9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809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1117" y="525414"/>
            <a:ext cx="10972800" cy="862109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78417" y="1944198"/>
            <a:ext cx="10761681" cy="1655233"/>
          </a:xfrm>
          <a:prstGeom prst="rect">
            <a:avLst/>
          </a:prstGeom>
        </p:spPr>
        <p:txBody>
          <a:bodyPr vert="horz" lIns="0"/>
          <a:lstStyle>
            <a:lvl1pPr marL="259074" indent="-380990">
              <a:defRPr lang="en-US" sz="2400" kern="1200" dirty="0" smtClean="0">
                <a:solidFill>
                  <a:schemeClr val="bg1"/>
                </a:solidFill>
                <a:latin typeface="Corbel"/>
                <a:ea typeface="+mn-ea"/>
                <a:cs typeface="Corbel"/>
              </a:defRPr>
            </a:lvl1pPr>
            <a:lvl2pPr>
              <a:defRPr lang="en-US" sz="2133" kern="1200" dirty="0">
                <a:solidFill>
                  <a:schemeClr val="bg1"/>
                </a:solidFill>
                <a:latin typeface="Corbel"/>
                <a:ea typeface="+mn-ea"/>
                <a:cs typeface="Corbel"/>
              </a:defRPr>
            </a:lvl2pPr>
          </a:lstStyle>
          <a:p>
            <a:pPr marL="219451" lvl="0" indent="-341367" algn="l" defTabSz="609585" rtl="0" eaLnBrk="1" latinLnBrk="0" hangingPunct="1">
              <a:spcBef>
                <a:spcPct val="20000"/>
              </a:spcBef>
              <a:buClr>
                <a:schemeClr val="accent2"/>
              </a:buClr>
              <a:buSzPct val="150000"/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865610" lvl="1" indent="-380990" algn="l" defTabSz="609585" rtl="0" eaLnBrk="1" latinLnBrk="0" hangingPunct="1">
              <a:spcBef>
                <a:spcPts val="1312"/>
              </a:spcBef>
              <a:buFont typeface="Arial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78418" y="1291558"/>
            <a:ext cx="4779433" cy="728133"/>
          </a:xfrm>
          <a:prstGeom prst="rect">
            <a:avLst/>
          </a:prstGeom>
        </p:spPr>
        <p:txBody>
          <a:bodyPr vert="horz" lIns="0" tIns="73152" rIns="0" bIns="0"/>
          <a:lstStyle>
            <a:lvl1pPr marL="0" indent="0">
              <a:buNone/>
              <a:defRPr sz="2133" spc="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 </a:t>
            </a:r>
          </a:p>
        </p:txBody>
      </p:sp>
    </p:spTree>
    <p:extLst>
      <p:ext uri="{BB962C8B-B14F-4D97-AF65-F5344CB8AC3E}">
        <p14:creationId xmlns:p14="http://schemas.microsoft.com/office/powerpoint/2010/main" val="37603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98233"/>
            <a:ext cx="8229600" cy="1087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248" y="3985681"/>
            <a:ext cx="8229600" cy="433918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2401">
                <a:solidFill>
                  <a:schemeClr val="bg2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0" y="3908424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9144000" cy="1468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375496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3909481"/>
            <a:ext cx="9144000" cy="433918"/>
          </a:xfrm>
          <a:prstGeom prst="rect">
            <a:avLst/>
          </a:prstGeom>
        </p:spPr>
        <p:txBody>
          <a:bodyPr lIns="0" tIns="0"/>
          <a:lstStyle>
            <a:lvl1pPr marL="0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68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1117" y="525414"/>
            <a:ext cx="10972800" cy="8621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1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948" y="424085"/>
            <a:ext cx="10903544" cy="684742"/>
          </a:xfrm>
          <a:prstGeom prst="rect">
            <a:avLst/>
          </a:prstGeom>
        </p:spPr>
        <p:txBody>
          <a:bodyPr lIns="0" bIns="0" anchor="b"/>
          <a:lstStyle>
            <a:lvl1pPr>
              <a:defRPr sz="3800" b="0" i="0">
                <a:solidFill>
                  <a:srgbClr val="00B4DE"/>
                </a:solidFill>
                <a:latin typeface="Corbel Regular" charset="0"/>
                <a:ea typeface="Corbel Regular" charset="0"/>
                <a:cs typeface="Corbel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543090" y="937549"/>
            <a:ext cx="11101042" cy="106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5832" y="65329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32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1" y="243127"/>
            <a:ext cx="9903589" cy="515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787" y="6257003"/>
            <a:ext cx="554255" cy="316870"/>
          </a:xfrm>
        </p:spPr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759" y="4270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28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219200"/>
            <a:ext cx="122072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8170" y="1371600"/>
            <a:ext cx="11128098" cy="45720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70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8094" cy="6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58400" y="6201590"/>
            <a:ext cx="1798983" cy="402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4" r:id="rId2"/>
  </p:sldLayoutIdLs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8094" cy="6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10800" y="6337808"/>
            <a:ext cx="1494183" cy="333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4012" r:id="rId2"/>
    <p:sldLayoutId id="2147484013" r:id="rId3"/>
    <p:sldLayoutId id="2147484014" r:id="rId4"/>
    <p:sldLayoutId id="2147484015" r:id="rId5"/>
  </p:sldLayoutIdLs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8094" cy="68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608170" y="6642556"/>
            <a:ext cx="8382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230A20C3-ACD1-415F-9CC0-35BF866BBB32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78611" y="6084179"/>
            <a:ext cx="1341783" cy="299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81" r:id="rId2"/>
    <p:sldLayoutId id="2147483976" r:id="rId3"/>
    <p:sldLayoutId id="2147483978" r:id="rId4"/>
    <p:sldLayoutId id="2147483979" r:id="rId5"/>
    <p:sldLayoutId id="2147483980" r:id="rId6"/>
    <p:sldLayoutId id="2147483986" r:id="rId7"/>
  </p:sldLayoutIdLs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accent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8094" cy="6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6201590"/>
            <a:ext cx="1798983" cy="4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43" y="6372226"/>
            <a:ext cx="137195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0" r:id="rId2"/>
  </p:sldLayoutIdLst>
  <p:hf hd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8094" cy="68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608170" y="6642556"/>
            <a:ext cx="83820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230A20C3-ACD1-415F-9CC0-35BF866BBB32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78611" y="6084179"/>
            <a:ext cx="1341783" cy="2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</p:sldLayoutIdLs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accent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043" y="6372226"/>
            <a:ext cx="137195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7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1951" y="6613118"/>
            <a:ext cx="838200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230A20C3-ACD1-415F-9CC0-35BF866BBB32}" type="slidenum">
              <a:rPr lang="en-US" sz="800" smtClean="0">
                <a:solidFill>
                  <a:srgbClr val="1F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1F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23163" y="6113463"/>
            <a:ext cx="1335437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accent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413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217978" rtl="0" eaLnBrk="1" fontAlgn="base" hangingPunct="1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house-bill/13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vtech.com/budget-finance/Stimulus-Package-Means-Billions-for-State-and-Local-Tech.html" TargetMode="External"/><Relationship Id="rId4" Type="http://schemas.openxmlformats.org/officeDocument/2006/relationships/hyperlink" Target="https://www.hklaw.com/-/media/files/insights/publications/2021/03/americanrescueplankeyprovisions.pdf?la=e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techdata.com/techsolutions/publicsector/default.aspx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iot.techdata.com/index.html" TargetMode="External"/><Relationship Id="rId4" Type="http://schemas.openxmlformats.org/officeDocument/2006/relationships/hyperlink" Target="https://levelup.techdata.com/verticals/public-sector" TargetMode="Externa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tdcontent.techdata.com/techsolutions/publicsector/default.aspx" TargetMode="External"/><Relationship Id="rId5" Type="http://schemas.openxmlformats.org/officeDocument/2006/relationships/hyperlink" Target="mailto:publicsector@techdata.com" TargetMode="Externa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564049-3935-4B44-9C07-BABA35282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81" y="2722034"/>
            <a:ext cx="8229600" cy="1087967"/>
          </a:xfrm>
        </p:spPr>
        <p:txBody>
          <a:bodyPr/>
          <a:lstStyle/>
          <a:p>
            <a:r>
              <a:rPr lang="en-US" dirty="0"/>
              <a:t>The Expert Edge </a:t>
            </a:r>
            <a:br>
              <a:rPr lang="en-US" dirty="0"/>
            </a:br>
            <a:r>
              <a:rPr lang="en-US" sz="2400" i="1" dirty="0"/>
              <a:t>What to Know Now in the Public Sector and SLED Marketplace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9D82C6-11A4-43A2-BBF8-82C2537D7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248" y="3909482"/>
            <a:ext cx="8229600" cy="433918"/>
          </a:xfrm>
        </p:spPr>
        <p:txBody>
          <a:bodyPr/>
          <a:lstStyle/>
          <a:p>
            <a:r>
              <a:rPr lang="en-US" dirty="0"/>
              <a:t>May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AE5CD60-BC5E-4332-8FFA-5CFBC361AF1A}"/>
              </a:ext>
            </a:extLst>
          </p:cNvPr>
          <p:cNvSpPr txBox="1">
            <a:spLocks/>
          </p:cNvSpPr>
          <p:nvPr/>
        </p:nvSpPr>
        <p:spPr>
          <a:xfrm>
            <a:off x="2590801" y="4442881"/>
            <a:ext cx="8229600" cy="2262719"/>
          </a:xfrm>
          <a:prstGeom prst="rect">
            <a:avLst/>
          </a:prstGeom>
        </p:spPr>
        <p:txBody>
          <a:bodyPr lIns="0" tIns="0"/>
          <a:lstStyle>
            <a:lvl1pPr marL="0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676" indent="0" algn="ctr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353" indent="0" algn="ctr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029" indent="0" algn="ctr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704" indent="0" algn="ctr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381" indent="0" algn="ctr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057" indent="0" algn="ctr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733" indent="0" algn="ctr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410" indent="0" algn="ctr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1C1C1C"/>
                </a:solidFill>
              </a:rPr>
              <a:t>Helpful Tips for Today’s Event:</a:t>
            </a:r>
          </a:p>
          <a:p>
            <a:r>
              <a:rPr lang="en-US" sz="1600" b="1" dirty="0">
                <a:solidFill>
                  <a:srgbClr val="1C1C1C"/>
                </a:solidFill>
              </a:rPr>
              <a:t>Audio</a:t>
            </a:r>
            <a:r>
              <a:rPr lang="en-US" sz="1600" dirty="0">
                <a:solidFill>
                  <a:srgbClr val="1C1C1C"/>
                </a:solidFill>
              </a:rPr>
              <a:t>: Sound will stream through your computer speakers (no dial-in #)</a:t>
            </a:r>
          </a:p>
          <a:p>
            <a:r>
              <a:rPr lang="en-US" sz="1600" b="1" dirty="0">
                <a:solidFill>
                  <a:srgbClr val="1C1C1C"/>
                </a:solidFill>
              </a:rPr>
              <a:t>Questions for presenter:</a:t>
            </a:r>
            <a:r>
              <a:rPr lang="en-US" sz="1600" dirty="0">
                <a:solidFill>
                  <a:srgbClr val="1C1C1C"/>
                </a:solidFill>
              </a:rPr>
              <a:t> Use the Q&amp;A widget and we will respond live during the Q&amp;A session or after the webinar</a:t>
            </a:r>
          </a:p>
          <a:p>
            <a:r>
              <a:rPr lang="en-US" sz="1600" b="1" dirty="0">
                <a:solidFill>
                  <a:srgbClr val="1C1C1C"/>
                </a:solidFill>
              </a:rPr>
              <a:t>Follow Up</a:t>
            </a:r>
            <a:r>
              <a:rPr lang="en-US" sz="1600" dirty="0">
                <a:solidFill>
                  <a:srgbClr val="1C1C1C"/>
                </a:solidFill>
              </a:rPr>
              <a:t>: An on-demand recording of this webinar will be sent tomorrow. </a:t>
            </a:r>
          </a:p>
          <a:p>
            <a:r>
              <a:rPr lang="en-US" sz="1600" b="1" dirty="0">
                <a:solidFill>
                  <a:srgbClr val="1C1C1C"/>
                </a:solidFill>
              </a:rPr>
              <a:t>Browser</a:t>
            </a:r>
            <a:r>
              <a:rPr lang="en-US" sz="1600" dirty="0">
                <a:solidFill>
                  <a:srgbClr val="1C1C1C"/>
                </a:solidFill>
              </a:rPr>
              <a:t>: For the best experience, use Chrome. Avoid Internet Explorer </a:t>
            </a:r>
          </a:p>
          <a:p>
            <a:endParaRPr lang="en-US" sz="16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E19B73F-02BA-2647-A71D-652689911618}"/>
              </a:ext>
            </a:extLst>
          </p:cNvPr>
          <p:cNvSpPr/>
          <p:nvPr/>
        </p:nvSpPr>
        <p:spPr>
          <a:xfrm>
            <a:off x="86497" y="5647038"/>
            <a:ext cx="12105503" cy="121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77A90-1A5E-42F6-9E58-6A1634AC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05" y="438985"/>
            <a:ext cx="9903589" cy="515272"/>
          </a:xfrm>
        </p:spPr>
        <p:txBody>
          <a:bodyPr/>
          <a:lstStyle/>
          <a:p>
            <a:r>
              <a:rPr lang="en-GB" dirty="0"/>
              <a:t>Tech Data Contract Solution Services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FCF712B-765F-AC45-98AD-4A882461A1E1}"/>
              </a:ext>
            </a:extLst>
          </p:cNvPr>
          <p:cNvSpPr txBox="1">
            <a:spLocks/>
          </p:cNvSpPr>
          <p:nvPr/>
        </p:nvSpPr>
        <p:spPr>
          <a:xfrm>
            <a:off x="689202" y="1277738"/>
            <a:ext cx="10840645" cy="637632"/>
          </a:xfrm>
          <a:prstGeom prst="rect">
            <a:avLst/>
          </a:prstGeom>
        </p:spPr>
        <p:txBody>
          <a:bodyPr lIns="0" rIns="0" anchor="t" anchorCtr="0"/>
          <a:lstStyle>
            <a:lvl1pPr marL="0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09783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566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9349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9131" indent="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9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With our combined Public Sector knowledge and resources, we help you: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0AD21E-294C-2A4E-A3C3-292E5993DF81}"/>
              </a:ext>
            </a:extLst>
          </p:cNvPr>
          <p:cNvGrpSpPr/>
          <p:nvPr/>
        </p:nvGrpSpPr>
        <p:grpSpPr>
          <a:xfrm>
            <a:off x="565532" y="1698631"/>
            <a:ext cx="3039335" cy="5159369"/>
            <a:chOff x="1149179" y="1977155"/>
            <a:chExt cx="3039335" cy="515936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AF79A71-F790-2F4E-BA01-F29A7EDE7CBF}"/>
                </a:ext>
              </a:extLst>
            </p:cNvPr>
            <p:cNvSpPr/>
            <p:nvPr/>
          </p:nvSpPr>
          <p:spPr>
            <a:xfrm>
              <a:off x="1196189" y="1977155"/>
              <a:ext cx="2942897" cy="5159369"/>
            </a:xfrm>
            <a:prstGeom prst="roundRect">
              <a:avLst>
                <a:gd name="adj" fmla="val 5953"/>
              </a:avLst>
            </a:prstGeom>
            <a:solidFill>
              <a:srgbClr val="1F2A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B5E48E-D121-A840-99F8-351AFCFE1F63}"/>
                </a:ext>
              </a:extLst>
            </p:cNvPr>
            <p:cNvSpPr/>
            <p:nvPr/>
          </p:nvSpPr>
          <p:spPr>
            <a:xfrm>
              <a:off x="1149179" y="3441052"/>
              <a:ext cx="3039335" cy="743268"/>
            </a:xfrm>
            <a:prstGeom prst="rect">
              <a:avLst/>
            </a:prstGeom>
            <a:solidFill>
              <a:srgbClr val="00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44D90D8B-15CA-D841-B895-E38311AE968A}"/>
                </a:ext>
              </a:extLst>
            </p:cNvPr>
            <p:cNvSpPr txBox="1">
              <a:spLocks/>
            </p:cNvSpPr>
            <p:nvPr/>
          </p:nvSpPr>
          <p:spPr>
            <a:xfrm>
              <a:off x="1300901" y="3441052"/>
              <a:ext cx="2739758" cy="7432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00" b="1" i="0" kern="1200">
                  <a:solidFill>
                    <a:schemeClr val="bg1"/>
                  </a:solidFill>
                  <a:latin typeface="Corbel" panose="020B0503020204020204" pitchFamily="34" charset="0"/>
                  <a:ea typeface="Corbel" panose="020B0503020204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WIN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3D8187D0-883E-B747-9EA3-B36765437592}"/>
                </a:ext>
              </a:extLst>
            </p:cNvPr>
            <p:cNvSpPr txBox="1">
              <a:spLocks/>
            </p:cNvSpPr>
            <p:nvPr/>
          </p:nvSpPr>
          <p:spPr>
            <a:xfrm>
              <a:off x="1473245" y="4677337"/>
              <a:ext cx="2364070" cy="1589027"/>
            </a:xfrm>
            <a:prstGeom prst="rect">
              <a:avLst/>
            </a:prstGeom>
          </p:spPr>
          <p:txBody>
            <a:bodyPr lIns="0" rIns="0" anchor="t" anchorCtr="0"/>
            <a:lstStyle>
              <a:lvl1pPr marL="0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accent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609783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19566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829349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439131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353219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896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571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2247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7978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  <a:t>by getting you direct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  <a:t>access to the prime contract vehicles you need so you start selling to the public sector today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EB06F0-AF8A-EA4E-A99D-07CECC804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9886" y="2236344"/>
              <a:ext cx="644541" cy="884664"/>
            </a:xfrm>
            <a:prstGeom prst="rect">
              <a:avLst/>
            </a:prstGeom>
          </p:spPr>
        </p:pic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3B66912B-35EB-1B49-B285-E66559A5068D}"/>
                </a:ext>
              </a:extLst>
            </p:cNvPr>
            <p:cNvSpPr/>
            <p:nvPr/>
          </p:nvSpPr>
          <p:spPr>
            <a:xfrm rot="10800000">
              <a:off x="1940011" y="4066018"/>
              <a:ext cx="1359244" cy="438346"/>
            </a:xfrm>
            <a:prstGeom prst="triangle">
              <a:avLst/>
            </a:prstGeom>
            <a:solidFill>
              <a:srgbClr val="00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DEDDE7-53FE-AA4A-96CF-BAB0CA40B87C}"/>
              </a:ext>
            </a:extLst>
          </p:cNvPr>
          <p:cNvGrpSpPr/>
          <p:nvPr/>
        </p:nvGrpSpPr>
        <p:grpSpPr>
          <a:xfrm>
            <a:off x="4275655" y="1698631"/>
            <a:ext cx="3039335" cy="5159369"/>
            <a:chOff x="4547289" y="1977155"/>
            <a:chExt cx="3039335" cy="51593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DBAF290-6E27-BC42-8942-E0C4B02E38EA}"/>
                </a:ext>
              </a:extLst>
            </p:cNvPr>
            <p:cNvSpPr/>
            <p:nvPr/>
          </p:nvSpPr>
          <p:spPr>
            <a:xfrm>
              <a:off x="4591600" y="1977155"/>
              <a:ext cx="2942897" cy="5159369"/>
            </a:xfrm>
            <a:prstGeom prst="roundRect">
              <a:avLst>
                <a:gd name="adj" fmla="val 5953"/>
              </a:avLst>
            </a:prstGeom>
            <a:solidFill>
              <a:srgbClr val="1F2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B46FCF-7748-6948-BC37-200DC7FAF744}"/>
                </a:ext>
              </a:extLst>
            </p:cNvPr>
            <p:cNvSpPr/>
            <p:nvPr/>
          </p:nvSpPr>
          <p:spPr>
            <a:xfrm>
              <a:off x="4547289" y="3441052"/>
              <a:ext cx="3039335" cy="74326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9FCCC9A0-FA74-A346-8ECC-FD097EE2C061}"/>
                </a:ext>
              </a:extLst>
            </p:cNvPr>
            <p:cNvSpPr txBox="1">
              <a:spLocks/>
            </p:cNvSpPr>
            <p:nvPr/>
          </p:nvSpPr>
          <p:spPr>
            <a:xfrm>
              <a:off x="4661940" y="3441052"/>
              <a:ext cx="2739758" cy="7432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00" b="1" i="0" kern="1200">
                  <a:solidFill>
                    <a:schemeClr val="bg1"/>
                  </a:solidFill>
                  <a:latin typeface="Corbel" panose="020B0503020204020204" pitchFamily="34" charset="0"/>
                  <a:ea typeface="Corbel" panose="020B0503020204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Agent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C5590DCD-9A64-CB49-8297-4DCCD638F3AB}"/>
                </a:ext>
              </a:extLst>
            </p:cNvPr>
            <p:cNvSpPr txBox="1">
              <a:spLocks/>
            </p:cNvSpPr>
            <p:nvPr/>
          </p:nvSpPr>
          <p:spPr>
            <a:xfrm>
              <a:off x="4843849" y="4677337"/>
              <a:ext cx="2428646" cy="1589027"/>
            </a:xfrm>
            <a:prstGeom prst="rect">
              <a:avLst/>
            </a:prstGeom>
          </p:spPr>
          <p:txBody>
            <a:bodyPr lIns="0" rIns="0" anchor="t" anchorCtr="0"/>
            <a:lstStyle>
              <a:lvl1pPr marL="0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accent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609783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19566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829349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439131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353219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896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571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2247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7978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  <a:t>by securing the strategic vehicles that align with your objectives so you can run your own public sector infrastructure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BEB6212-3D59-D14C-A28C-5AE734DDE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2639" y="2287436"/>
              <a:ext cx="625609" cy="830135"/>
            </a:xfrm>
            <a:prstGeom prst="rect">
              <a:avLst/>
            </a:prstGeom>
          </p:spPr>
        </p:pic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6954BFA1-885D-6A4B-BE10-813A418EBE0E}"/>
                </a:ext>
              </a:extLst>
            </p:cNvPr>
            <p:cNvSpPr/>
            <p:nvPr/>
          </p:nvSpPr>
          <p:spPr>
            <a:xfrm rot="10800000">
              <a:off x="5362833" y="4066018"/>
              <a:ext cx="1359244" cy="43834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D3ABAE-4E1C-C545-A2F6-7B3DD60F5A88}"/>
              </a:ext>
            </a:extLst>
          </p:cNvPr>
          <p:cNvGrpSpPr/>
          <p:nvPr/>
        </p:nvGrpSpPr>
        <p:grpSpPr>
          <a:xfrm>
            <a:off x="7968392" y="1698631"/>
            <a:ext cx="3039335" cy="5159369"/>
            <a:chOff x="7957755" y="1977155"/>
            <a:chExt cx="3039335" cy="515936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E42F656-0C91-084D-9188-32AE796B7DBF}"/>
                </a:ext>
              </a:extLst>
            </p:cNvPr>
            <p:cNvSpPr/>
            <p:nvPr/>
          </p:nvSpPr>
          <p:spPr>
            <a:xfrm>
              <a:off x="7999368" y="1977155"/>
              <a:ext cx="2942897" cy="5159369"/>
            </a:xfrm>
            <a:prstGeom prst="roundRect">
              <a:avLst>
                <a:gd name="adj" fmla="val 5953"/>
              </a:avLst>
            </a:prstGeom>
            <a:solidFill>
              <a:srgbClr val="1F2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74359C-60EC-F243-B64D-929EFD57B78D}"/>
                </a:ext>
              </a:extLst>
            </p:cNvPr>
            <p:cNvSpPr/>
            <p:nvPr/>
          </p:nvSpPr>
          <p:spPr>
            <a:xfrm>
              <a:off x="7957755" y="3441052"/>
              <a:ext cx="3039335" cy="743268"/>
            </a:xfrm>
            <a:prstGeom prst="rect">
              <a:avLst/>
            </a:prstGeom>
            <a:solidFill>
              <a:srgbClr val="FFA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DE9FE7E-4862-F742-8EB5-151007D1F415}"/>
                </a:ext>
              </a:extLst>
            </p:cNvPr>
            <p:cNvSpPr txBox="1">
              <a:spLocks/>
            </p:cNvSpPr>
            <p:nvPr/>
          </p:nvSpPr>
          <p:spPr>
            <a:xfrm>
              <a:off x="8109477" y="3441052"/>
              <a:ext cx="2739758" cy="7432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00" b="1" i="0" kern="1200">
                  <a:solidFill>
                    <a:schemeClr val="bg1"/>
                  </a:solidFill>
                  <a:latin typeface="Corbel" panose="020B0503020204020204" pitchFamily="34" charset="0"/>
                  <a:ea typeface="Corbel" panose="020B0503020204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TEAM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A8BE638B-B2AB-9242-BD1E-16037A439132}"/>
                </a:ext>
              </a:extLst>
            </p:cNvPr>
            <p:cNvSpPr txBox="1">
              <a:spLocks/>
            </p:cNvSpPr>
            <p:nvPr/>
          </p:nvSpPr>
          <p:spPr>
            <a:xfrm>
              <a:off x="8279028" y="4677337"/>
              <a:ext cx="2379219" cy="1589027"/>
            </a:xfrm>
            <a:prstGeom prst="rect">
              <a:avLst/>
            </a:prstGeom>
          </p:spPr>
          <p:txBody>
            <a:bodyPr lIns="0" rIns="0" anchor="t" anchorCtr="0"/>
            <a:lstStyle>
              <a:lvl1pPr marL="0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accent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609783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19566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829349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439131" indent="0" algn="l" defTabSz="121797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353219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896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571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2247" indent="-304838" algn="l" defTabSz="12193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7978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  <a:t>by connecting you with a network of channel partners that can bring your solution to market in dynamic and highly targeted ways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  <a:t> 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7264CA0-F1FE-D142-9EF2-03457F53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8973" y="2307627"/>
              <a:ext cx="957790" cy="819314"/>
            </a:xfrm>
            <a:prstGeom prst="rect">
              <a:avLst/>
            </a:prstGeom>
          </p:spPr>
        </p:pic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FD97D0E-B5CF-2442-9BBA-4719D1BBF1A8}"/>
                </a:ext>
              </a:extLst>
            </p:cNvPr>
            <p:cNvSpPr/>
            <p:nvPr/>
          </p:nvSpPr>
          <p:spPr>
            <a:xfrm rot="10800000">
              <a:off x="8822724" y="4066018"/>
              <a:ext cx="1359244" cy="438346"/>
            </a:xfrm>
            <a:prstGeom prst="triangle">
              <a:avLst/>
            </a:prstGeom>
            <a:solidFill>
              <a:srgbClr val="FFA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4AD4-2569-44B1-BA5A-7AA2E5D4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196485"/>
            <a:ext cx="9372600" cy="2362199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Finally, take us deeper into some of the market drivers in the public sector today.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400" i="1" dirty="0">
                <a:solidFill>
                  <a:srgbClr val="FFC000"/>
                </a:solidFill>
              </a:rPr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28610-4909-4C1B-B94D-D3BC82C253DE}"/>
              </a:ext>
            </a:extLst>
          </p:cNvPr>
          <p:cNvSpPr txBox="1"/>
          <p:nvPr/>
        </p:nvSpPr>
        <p:spPr>
          <a:xfrm>
            <a:off x="609600" y="2905780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#4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38915-D76D-4D5F-AF14-36F2D6470173}"/>
              </a:ext>
            </a:extLst>
          </p:cNvPr>
          <p:cNvSpPr txBox="1"/>
          <p:nvPr/>
        </p:nvSpPr>
        <p:spPr>
          <a:xfrm>
            <a:off x="304800" y="1524000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D77288-8BBE-40CD-88FF-799F834C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45" y="660578"/>
            <a:ext cx="11126510" cy="108809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Market Drivers </a:t>
            </a:r>
            <a:b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4C4D4-B363-4AA4-A590-DF8CEEB9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015" y="1589915"/>
            <a:ext cx="4105391" cy="1800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88CFD9-B878-485E-9428-CB4F817D9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60000">
            <a:off x="213391" y="2102553"/>
            <a:ext cx="3565486" cy="982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BF786B-AA04-4417-AB80-B9400E89D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873218"/>
            <a:ext cx="4838700" cy="2244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D3C55A-6133-4E9F-B2FA-DB754E381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596" y="1481647"/>
            <a:ext cx="2989898" cy="2071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6EC50-EAAB-43D9-8194-A5E452187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789490"/>
            <a:ext cx="6090885" cy="1124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D09CC-D832-4393-B32B-6116C650F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38" y="5455410"/>
            <a:ext cx="4876800" cy="9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38915-D76D-4D5F-AF14-36F2D6470173}"/>
              </a:ext>
            </a:extLst>
          </p:cNvPr>
          <p:cNvSpPr txBox="1"/>
          <p:nvPr/>
        </p:nvSpPr>
        <p:spPr>
          <a:xfrm>
            <a:off x="304800" y="1084919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D77288-8BBE-40CD-88FF-799F834C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45" y="660578"/>
            <a:ext cx="11126510" cy="108809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and Local Gov Market Drivers </a:t>
            </a:r>
            <a:b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53D3B-E272-4E02-A706-28BD2AEE5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9885"/>
            <a:ext cx="2875789" cy="23479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51FD0D-3716-4756-80D8-55D82BE07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625" y="1652414"/>
            <a:ext cx="5566283" cy="8714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7B87E2-F2BB-44DA-959F-FA61978EC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47" y="2743200"/>
            <a:ext cx="5035353" cy="9244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B232C-2BDF-434B-B8A1-971AB1611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92" y="1602813"/>
            <a:ext cx="6086475" cy="1400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A7018A-E819-4E87-A70B-1BBC5DAE1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438" y="3962400"/>
            <a:ext cx="7589762" cy="1177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F384F-86CC-4013-93E9-F6E5327DB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5105400"/>
            <a:ext cx="6005606" cy="11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022574" y="3580738"/>
            <a:ext cx="2592625" cy="5497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 charset="0"/>
                <a:cs typeface="Corbel" charset="0"/>
              </a:rPr>
              <a:t>Solutions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E7202-FA60-4DBB-9C46-8E61DD8A0B77}"/>
              </a:ext>
            </a:extLst>
          </p:cNvPr>
          <p:cNvSpPr txBox="1"/>
          <p:nvPr/>
        </p:nvSpPr>
        <p:spPr>
          <a:xfrm>
            <a:off x="2232785" y="5300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American Rescue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9A32F-B79C-4660-99AA-5CBA6A3C1818}"/>
              </a:ext>
            </a:extLst>
          </p:cNvPr>
          <p:cNvSpPr txBox="1"/>
          <p:nvPr/>
        </p:nvSpPr>
        <p:spPr>
          <a:xfrm>
            <a:off x="762000" y="1078758"/>
            <a:ext cx="1021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The U.S. House of Representatives on March 10, 2021, passed the Senate-amended H.R. 1319, the American Rescue Plan (ARP). The ARP provides $1.9 trillion in additional relief to respond to the novel coronavirus (COVID-19). This follows the enactment of nearly $4 trillion in COVID relief in 2020. ARP includes provisions on aid to state and local governments, hard-hit industries and communities, tax changes affecting individuals and business, and other provisions.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CBAEE-0F08-4D5C-8F35-628693A59CE6}"/>
              </a:ext>
            </a:extLst>
          </p:cNvPr>
          <p:cNvSpPr txBox="1"/>
          <p:nvPr/>
        </p:nvSpPr>
        <p:spPr>
          <a:xfrm>
            <a:off x="5715000" y="3277262"/>
            <a:ext cx="6231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Reference Links to American Rescue Plan (ARP)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  <a:hlinkClick r:id="rId3"/>
              </a:rPr>
              <a:t>https://www.congress.gov/bill/117th-congress/house-bill/1319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  <a:hlinkClick r:id="rId4"/>
              </a:rPr>
              <a:t>https://www.hklaw.com/-/media/files/insights/publications/2021/03/americanrescueplankeyprovisions.pdf?la=en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  <a:hlinkClick r:id="rId5"/>
              </a:rPr>
              <a:t>https://www.govtech.com/budget-finance/Stimulus-Package-Means-Billions-for-State-and-Local-Tech.html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9F4FB-80FC-4230-96A0-BA198AD2181E}"/>
              </a:ext>
            </a:extLst>
          </p:cNvPr>
          <p:cNvSpPr txBox="1"/>
          <p:nvPr/>
        </p:nvSpPr>
        <p:spPr>
          <a:xfrm>
            <a:off x="762000" y="3246297"/>
            <a:ext cx="55708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Funding Summary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States $195.3B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Local Governments $130.2B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Territories $4.5B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Tribal Governments $20B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K12 Schools $128.5B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Higher Education $39.6B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Emergency Connectivity $7.2B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Vaccine Distribution and Communication $7.5B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COVID-19 Testing $46B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State Based Marketplace Modernization $20M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Federal Transit Grants $30B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Airport Relief $8B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08A4B-6BD3-4213-A0C4-05FB548378B7}"/>
              </a:ext>
            </a:extLst>
          </p:cNvPr>
          <p:cNvSpPr txBox="1"/>
          <p:nvPr/>
        </p:nvSpPr>
        <p:spPr>
          <a:xfrm>
            <a:off x="1905000" y="25932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Extended Timeline -- Funds must be used NLT Dec 31, 2024</a:t>
            </a:r>
          </a:p>
        </p:txBody>
      </p:sp>
    </p:spTree>
    <p:extLst>
      <p:ext uri="{BB962C8B-B14F-4D97-AF65-F5344CB8AC3E}">
        <p14:creationId xmlns:p14="http://schemas.microsoft.com/office/powerpoint/2010/main" val="12873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2B1B9-3249-7349-9531-23D92DE75DAC}"/>
              </a:ext>
            </a:extLst>
          </p:cNvPr>
          <p:cNvSpPr txBox="1"/>
          <p:nvPr/>
        </p:nvSpPr>
        <p:spPr>
          <a:xfrm>
            <a:off x="3742376" y="572869"/>
            <a:ext cx="470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Public Sector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D1C26-430F-46AD-8A7C-968660E68A8C}"/>
              </a:ext>
            </a:extLst>
          </p:cNvPr>
          <p:cNvSpPr txBox="1"/>
          <p:nvPr/>
        </p:nvSpPr>
        <p:spPr>
          <a:xfrm>
            <a:off x="914400" y="1301889"/>
            <a:ext cx="4787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We have tools and resources available to assist in your efforts to be successful in public sector.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Tech Data Public Sector Website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  <a:hlinkClick r:id="rId3"/>
              </a:rPr>
              <a:t>https://www.techdata.com/techsolutions/publicsector/default.aspx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Level Up- Public Sector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  <a:hlinkClick r:id="rId4"/>
              </a:rPr>
              <a:t>https://levelup.techdata.com/verticals/public-sector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IoT Solution Catalog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  <a:hlinkClick r:id="rId5"/>
              </a:rPr>
              <a:t>https://iot.techdata.com/index.html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Diversity Database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Over 14000 diversity classifications to assist with teaming.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1600F-82DA-4744-AA37-62E6EC5B6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43127"/>
            <a:ext cx="3375025" cy="1323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D6E85-A203-4653-873C-FE2490684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912825"/>
            <a:ext cx="3613150" cy="668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C1987-D4F9-4BBD-B4CF-EAA8036C1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931681"/>
            <a:ext cx="2217738" cy="1249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92FB0-36B6-4BAA-8182-58C8B5F21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410200"/>
            <a:ext cx="2762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90726-4369-4F3B-A3F9-5764A6703478}"/>
              </a:ext>
            </a:extLst>
          </p:cNvPr>
          <p:cNvSpPr txBox="1"/>
          <p:nvPr/>
        </p:nvSpPr>
        <p:spPr>
          <a:xfrm>
            <a:off x="3048000" y="1905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33F71F-5D80-4778-897C-72BE5488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810000"/>
            <a:ext cx="2865282" cy="19697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BCAEC-8A2E-4055-8627-129238ED4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51" y="1459230"/>
            <a:ext cx="1313180" cy="19697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57DA5-D6D4-4513-80AD-AB2ECA4D00E2}"/>
              </a:ext>
            </a:extLst>
          </p:cNvPr>
          <p:cNvSpPr/>
          <p:nvPr/>
        </p:nvSpPr>
        <p:spPr>
          <a:xfrm>
            <a:off x="1066800" y="4387133"/>
            <a:ext cx="7848600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learn more, email us at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B1E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publicsector@techdata.com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1E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ontact the Tech Data Public Sector team at 800‐436‐5353.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also visit our website at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https://tdcontent.techdata.com/techsolutions/publicsector/default.aspx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F621F-CA2F-4032-82C3-CD7705BAB7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181" y="1193789"/>
            <a:ext cx="4755838" cy="2500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C1FE6-5808-4C43-9635-DF859839CB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3" y="1459229"/>
            <a:ext cx="1907621" cy="1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7911-91A0-4F0A-B7B2-5303D5D2F0F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19500" y="2514600"/>
            <a:ext cx="4953000" cy="10874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Audience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BC222-A2ED-4DA3-813E-39482E1A3FC9}"/>
              </a:ext>
            </a:extLst>
          </p:cNvPr>
          <p:cNvSpPr txBox="1"/>
          <p:nvPr/>
        </p:nvSpPr>
        <p:spPr>
          <a:xfrm>
            <a:off x="1447800" y="3962400"/>
            <a:ext cx="8839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dirty="0">
                <a:latin typeface="Work Sans" pitchFamily="2" charset="77"/>
              </a:rPr>
              <a:t>Now is Your Opportunity - Ask Our Thought Leaders What You Want to Know.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889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786046-F880-4A66-BF76-40B50731D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Joining 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259EAB-EEB2-4A21-8D15-581A14946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495800"/>
            <a:ext cx="8229600" cy="433918"/>
          </a:xfrm>
        </p:spPr>
        <p:txBody>
          <a:bodyPr/>
          <a:lstStyle/>
          <a:p>
            <a:r>
              <a:rPr lang="en-US" dirty="0"/>
              <a:t>We hope to see you at next month’s session </a:t>
            </a:r>
          </a:p>
          <a:p>
            <a:endParaRPr lang="en-US" sz="2400" dirty="0">
              <a:solidFill>
                <a:srgbClr val="1F2A44"/>
              </a:solidFill>
            </a:endParaRPr>
          </a:p>
          <a:p>
            <a:r>
              <a:rPr lang="en-US" sz="2400" dirty="0">
                <a:solidFill>
                  <a:srgbClr val="1F2A44"/>
                </a:solidFill>
              </a:rPr>
              <a:t>View more great content at levelup.techdata.com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6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45B1A-E9A1-40F7-8E19-3130D4D7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Expect From Today’s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E2010-A445-4677-A590-A784EFD0D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1128098" cy="4343400"/>
          </a:xfrm>
        </p:spPr>
        <p:txBody>
          <a:bodyPr>
            <a:normAutofit fontScale="92500"/>
          </a:bodyPr>
          <a:lstStyle/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Understand the building blocks for a successful SLED practice – with guidance form leaders in Tech Data’s Public Sector vertical</a:t>
            </a: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Get the key to unlocking contracts and other immediate sales opportunities</a:t>
            </a: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Hear a summary of recent federal stimulus funding</a:t>
            </a:r>
          </a:p>
          <a:p>
            <a:pPr marL="0" lvl="0" indent="0" defTabSz="914400" eaLnBrk="1" fontAlgn="auto" hangingPunct="1">
              <a:spcAft>
                <a:spcPts val="0"/>
              </a:spcAft>
              <a:buClrTx/>
              <a:buNone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Ask questions in real-time (using the Q&amp;A panel)</a:t>
            </a: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Walk away with information and skills that you can apply toward your public sector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49C287-8283-4B58-8121-15DACAB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Today’s Panelists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A9B8C-4358-B34E-834D-BC15E5890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47"/>
          <a:stretch/>
        </p:blipFill>
        <p:spPr>
          <a:xfrm>
            <a:off x="179205" y="1905000"/>
            <a:ext cx="1183358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4AD4-2569-44B1-BA5A-7AA2E5D4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9448800" cy="1168402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Let’s start with a lay of the land. Tell us about the public sector market today.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67FA4-8157-410A-9A0A-EF949C55B8EA}"/>
              </a:ext>
            </a:extLst>
          </p:cNvPr>
          <p:cNvSpPr txBox="1"/>
          <p:nvPr/>
        </p:nvSpPr>
        <p:spPr>
          <a:xfrm>
            <a:off x="609600" y="2981980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#1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5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48787F-8603-4B2C-AB01-5CD889A4E2F9}"/>
              </a:ext>
            </a:extLst>
          </p:cNvPr>
          <p:cNvSpPr/>
          <p:nvPr/>
        </p:nvSpPr>
        <p:spPr>
          <a:xfrm>
            <a:off x="0" y="4572000"/>
            <a:ext cx="4114800" cy="2286000"/>
          </a:xfrm>
          <a:prstGeom prst="rect">
            <a:avLst/>
          </a:prstGeom>
          <a:solidFill>
            <a:srgbClr val="00AFD7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94093-AA96-41AE-BC80-A254A7A2DBAB}"/>
              </a:ext>
            </a:extLst>
          </p:cNvPr>
          <p:cNvSpPr/>
          <p:nvPr/>
        </p:nvSpPr>
        <p:spPr>
          <a:xfrm>
            <a:off x="-2668" y="2261658"/>
            <a:ext cx="4114800" cy="2326507"/>
          </a:xfrm>
          <a:prstGeom prst="rect">
            <a:avLst/>
          </a:prstGeom>
          <a:solidFill>
            <a:srgbClr val="7A122B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B42EF7-83B6-456D-A74C-33118305723D}"/>
              </a:ext>
            </a:extLst>
          </p:cNvPr>
          <p:cNvSpPr/>
          <p:nvPr/>
        </p:nvSpPr>
        <p:spPr>
          <a:xfrm>
            <a:off x="-21435" y="-1764"/>
            <a:ext cx="4132976" cy="2267215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5000+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Contract Responses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Arial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B41A98-CE76-46C2-A164-86027C64C634}"/>
              </a:ext>
            </a:extLst>
          </p:cNvPr>
          <p:cNvSpPr/>
          <p:nvPr/>
        </p:nvSpPr>
        <p:spPr>
          <a:xfrm>
            <a:off x="4114800" y="4580083"/>
            <a:ext cx="4132976" cy="2286000"/>
          </a:xfrm>
          <a:prstGeom prst="rect">
            <a:avLst/>
          </a:prstGeom>
          <a:solidFill>
            <a:srgbClr val="0A778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8AC68-C352-44AA-9A2F-9F44E3CE8C99}"/>
              </a:ext>
            </a:extLst>
          </p:cNvPr>
          <p:cNvSpPr/>
          <p:nvPr/>
        </p:nvSpPr>
        <p:spPr>
          <a:xfrm>
            <a:off x="4100625" y="2294083"/>
            <a:ext cx="4132976" cy="2286000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FF84C-B028-4425-96FB-7BB2931C04A2}"/>
              </a:ext>
            </a:extLst>
          </p:cNvPr>
          <p:cNvSpPr/>
          <p:nvPr/>
        </p:nvSpPr>
        <p:spPr>
          <a:xfrm>
            <a:off x="4108499" y="11875"/>
            <a:ext cx="4132976" cy="2286000"/>
          </a:xfrm>
          <a:prstGeom prst="rect">
            <a:avLst/>
          </a:prstGeom>
          <a:solidFill>
            <a:srgbClr val="00558C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4E7FA5-7C6C-4A7C-B978-AB9E949146B3}"/>
              </a:ext>
            </a:extLst>
          </p:cNvPr>
          <p:cNvSpPr/>
          <p:nvPr/>
        </p:nvSpPr>
        <p:spPr>
          <a:xfrm>
            <a:off x="8229600" y="4572000"/>
            <a:ext cx="3981128" cy="2286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0B172-DD44-4DE2-A6CF-662CE3B5A01A}"/>
              </a:ext>
            </a:extLst>
          </p:cNvPr>
          <p:cNvSpPr/>
          <p:nvPr/>
        </p:nvSpPr>
        <p:spPr>
          <a:xfrm>
            <a:off x="8233601" y="2286000"/>
            <a:ext cx="3981128" cy="2286000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23F4B4-B67E-4C18-90A8-96530ACD304E}"/>
              </a:ext>
            </a:extLst>
          </p:cNvPr>
          <p:cNvSpPr/>
          <p:nvPr/>
        </p:nvSpPr>
        <p:spPr>
          <a:xfrm>
            <a:off x="8236128" y="0"/>
            <a:ext cx="3981128" cy="2286000"/>
          </a:xfrm>
          <a:prstGeom prst="rect">
            <a:avLst/>
          </a:prstGeom>
          <a:solidFill>
            <a:srgbClr val="00AFD7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B4C67-FC37-4463-AA58-75C24522F59F}"/>
              </a:ext>
            </a:extLst>
          </p:cNvPr>
          <p:cNvSpPr/>
          <p:nvPr/>
        </p:nvSpPr>
        <p:spPr>
          <a:xfrm>
            <a:off x="3779606" y="366893"/>
            <a:ext cx="4960662" cy="155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10,000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Public Sector Customers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7C6C7-1753-474A-93AF-96FFB01FFD4D}"/>
              </a:ext>
            </a:extLst>
          </p:cNvPr>
          <p:cNvSpPr/>
          <p:nvPr/>
        </p:nvSpPr>
        <p:spPr>
          <a:xfrm>
            <a:off x="8264760" y="366040"/>
            <a:ext cx="3761672" cy="155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GSA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Contract Holder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8DA724-568D-458C-886E-63D6B8DC93EB}"/>
              </a:ext>
            </a:extLst>
          </p:cNvPr>
          <p:cNvSpPr/>
          <p:nvPr/>
        </p:nvSpPr>
        <p:spPr>
          <a:xfrm>
            <a:off x="133672" y="2563398"/>
            <a:ext cx="3882269" cy="155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$947M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SLG Revenue – FY21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470750-609B-44AE-82A1-D62278252BF9}"/>
              </a:ext>
            </a:extLst>
          </p:cNvPr>
          <p:cNvSpPr/>
          <p:nvPr/>
        </p:nvSpPr>
        <p:spPr>
          <a:xfrm>
            <a:off x="-676380" y="4808999"/>
            <a:ext cx="54889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14,000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Socio-Economic Partner Classifications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D07AE6-75B9-43AE-908E-31C3B1CE42D1}"/>
              </a:ext>
            </a:extLst>
          </p:cNvPr>
          <p:cNvSpPr/>
          <p:nvPr/>
        </p:nvSpPr>
        <p:spPr>
          <a:xfrm>
            <a:off x="4599148" y="4772093"/>
            <a:ext cx="3333814" cy="210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260,00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Public Sector Unique EU Locations Served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Arial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C393C-11A1-428B-B64A-DB552B53E241}"/>
              </a:ext>
            </a:extLst>
          </p:cNvPr>
          <p:cNvSpPr/>
          <p:nvPr/>
        </p:nvSpPr>
        <p:spPr>
          <a:xfrm>
            <a:off x="4139919" y="2565614"/>
            <a:ext cx="4059936" cy="1941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$4.8B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S&amp;L, Education,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Federal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C4C847-A5F3-496B-A0B4-4EAAFC2D8477}"/>
              </a:ext>
            </a:extLst>
          </p:cNvPr>
          <p:cNvSpPr/>
          <p:nvPr/>
        </p:nvSpPr>
        <p:spPr>
          <a:xfrm>
            <a:off x="8029339" y="2482348"/>
            <a:ext cx="4507277" cy="179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Arial" charset="0"/>
              </a:rPr>
              <a:t>$1.7B</a:t>
            </a: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Arial" charset="0"/>
              </a:rPr>
              <a:t>EDU Revenue – FY21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Arial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51980-D2C2-4B96-9F59-DEC58204E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475" y="4579837"/>
            <a:ext cx="396977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4AD4-2569-44B1-BA5A-7AA2E5D4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9525000" cy="2209800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Now that we’ve established the need for public sector solutions, what steps can reseller partners take to start growing their public sector business?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2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88EDE-2874-43C5-BFD0-E6DD4ADD8AEB}"/>
              </a:ext>
            </a:extLst>
          </p:cNvPr>
          <p:cNvSpPr txBox="1"/>
          <p:nvPr/>
        </p:nvSpPr>
        <p:spPr>
          <a:xfrm>
            <a:off x="609600" y="2905780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#2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8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Steps to Public Sector Success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C6875D-FD49-4FE4-8A2B-E71CACCF28AE}"/>
              </a:ext>
            </a:extLst>
          </p:cNvPr>
          <p:cNvGraphicFramePr/>
          <p:nvPr/>
        </p:nvGraphicFramePr>
        <p:xfrm>
          <a:off x="2872790" y="2354388"/>
          <a:ext cx="4172465" cy="338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C2F98-D674-49E2-8C4F-9EE131AA973B}"/>
              </a:ext>
            </a:extLst>
          </p:cNvPr>
          <p:cNvGraphicFramePr/>
          <p:nvPr/>
        </p:nvGraphicFramePr>
        <p:xfrm>
          <a:off x="7162800" y="1447800"/>
          <a:ext cx="4064000" cy="301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F8AD12-E2EE-4C3B-BEBA-90DF936735B4}"/>
              </a:ext>
            </a:extLst>
          </p:cNvPr>
          <p:cNvSpPr txBox="1"/>
          <p:nvPr/>
        </p:nvSpPr>
        <p:spPr>
          <a:xfrm>
            <a:off x="532745" y="1681687"/>
            <a:ext cx="594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Public sector sales success requires a foundational understanding of procurement processes, contract vehicles and agency decision making.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5B317-2453-4C06-A780-B449E1A940DD}"/>
              </a:ext>
            </a:extLst>
          </p:cNvPr>
          <p:cNvSpPr txBox="1"/>
          <p:nvPr/>
        </p:nvSpPr>
        <p:spPr>
          <a:xfrm>
            <a:off x="512150" y="5027577"/>
            <a:ext cx="525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Public sector selling differs greatly from commercial selling in funding cycles, project implementation and chains of command and control.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56FDF-F57D-4111-A1C0-1DC7810AF778}"/>
              </a:ext>
            </a:extLst>
          </p:cNvPr>
          <p:cNvSpPr txBox="1"/>
          <p:nvPr/>
        </p:nvSpPr>
        <p:spPr>
          <a:xfrm>
            <a:off x="7397890" y="4461933"/>
            <a:ext cx="444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Tech Data can help you design, build, and implement a sustainable sales model that leads to public sector success.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F5EFA-3EC3-454E-919B-2F8D49EF5F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2546" y="2818574"/>
            <a:ext cx="587856" cy="587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C46B2D-4CA3-42DC-9B60-B0ACF13D27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6496" y="2369235"/>
            <a:ext cx="633267" cy="624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D8F65-6B82-4922-8EA6-75D1363C74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8832" y="1771987"/>
            <a:ext cx="440206" cy="538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274C9-50D6-4BB9-838E-BB9E252060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7890" y="2234856"/>
            <a:ext cx="650996" cy="446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46370E-FE9C-4634-A466-218086AFD6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9812" y="3151286"/>
            <a:ext cx="587856" cy="587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006D17-10B7-4BA7-AC94-F91B0ACD0B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2433" y="1492374"/>
            <a:ext cx="499333" cy="5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Steps to Public Sector Success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C6875D-FD49-4FE4-8A2B-E71CACCF28AE}"/>
              </a:ext>
            </a:extLst>
          </p:cNvPr>
          <p:cNvGraphicFramePr/>
          <p:nvPr/>
        </p:nvGraphicFramePr>
        <p:xfrm>
          <a:off x="2819400" y="4089665"/>
          <a:ext cx="4172465" cy="338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C2F98-D674-49E2-8C4F-9EE131AA973B}"/>
              </a:ext>
            </a:extLst>
          </p:cNvPr>
          <p:cNvGraphicFramePr/>
          <p:nvPr/>
        </p:nvGraphicFramePr>
        <p:xfrm>
          <a:off x="7086600" y="3188229"/>
          <a:ext cx="4064000" cy="301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484CAA-28D8-44C5-BAFA-2CF8E7BF5DEB}"/>
              </a:ext>
            </a:extLst>
          </p:cNvPr>
          <p:cNvSpPr txBox="1"/>
          <p:nvPr/>
        </p:nvSpPr>
        <p:spPr>
          <a:xfrm>
            <a:off x="152400" y="1757068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Things to consider: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Start with an honest assessment of your public sector industry capability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Identify what in-house expertise you have around contracts, solicitations, legislation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Leverage all publicly available data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Consider dedicating reps specific to PS 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Create a library of “past performance”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Understand and prepare for potential extended opportunity timelines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Lead with use-cases that align to published budget priorities</a:t>
            </a:r>
          </a:p>
          <a:p>
            <a:pPr marL="893763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t>Stress your local connection and diversity status </a:t>
            </a:r>
          </a:p>
        </p:txBody>
      </p:sp>
    </p:spTree>
    <p:extLst>
      <p:ext uri="{BB962C8B-B14F-4D97-AF65-F5344CB8AC3E}">
        <p14:creationId xmlns:p14="http://schemas.microsoft.com/office/powerpoint/2010/main" val="39145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4AD4-2569-44B1-BA5A-7AA2E5D4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416531"/>
            <a:ext cx="9372600" cy="2362199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What type of contract solution services does Tech Data offer?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400" i="1" dirty="0">
                <a:solidFill>
                  <a:srgbClr val="FFC000"/>
                </a:solidFill>
              </a:rPr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28610-4909-4C1B-B94D-D3BC82C253DE}"/>
              </a:ext>
            </a:extLst>
          </p:cNvPr>
          <p:cNvSpPr txBox="1"/>
          <p:nvPr/>
        </p:nvSpPr>
        <p:spPr>
          <a:xfrm>
            <a:off x="609600" y="2905780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#3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683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D Minima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97999B"/>
      </a:accent5>
      <a:accent6>
        <a:srgbClr val="D9D9D6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_Data_Minimal_Template_Widescreen" id="{E6187E8F-6116-D746-BBC5-F313952F2ED4}" vid="{1028E3CE-A605-884D-971B-0DC2737BEDC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">
  <a:themeElements>
    <a:clrScheme name="TD Minima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97999B"/>
      </a:accent5>
      <a:accent6>
        <a:srgbClr val="D9D9D6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_Data_Minimal_Template_Widescreen" id="{E6187E8F-6116-D746-BBC5-F313952F2ED4}" vid="{ABBFF675-2358-1341-A38C-1D2D605A6F9E}"/>
    </a:ext>
  </a:extLst>
</a:theme>
</file>

<file path=ppt/theme/theme3.xml><?xml version="1.0" encoding="utf-8"?>
<a:theme xmlns:a="http://schemas.openxmlformats.org/drawingml/2006/main" name="Body">
  <a:themeElements>
    <a:clrScheme name="New TD Minima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97999B"/>
      </a:accent5>
      <a:accent6>
        <a:srgbClr val="D9D9D6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_Data_Minimal_Template_Widescreen" id="{E6187E8F-6116-D746-BBC5-F313952F2ED4}" vid="{DF046305-D12D-8241-B5B1-419275E50623}"/>
    </a:ext>
  </a:extLst>
</a:theme>
</file>

<file path=ppt/theme/theme4.xml><?xml version="1.0" encoding="utf-8"?>
<a:theme xmlns:a="http://schemas.openxmlformats.org/drawingml/2006/main" name="1_Title Slide">
  <a:themeElements>
    <a:clrScheme name="TD Minima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97999B"/>
      </a:accent5>
      <a:accent6>
        <a:srgbClr val="D9D9D6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_Data_Minimal_Template_Widescreen" id="{E6187E8F-6116-D746-BBC5-F313952F2ED4}" vid="{1028E3CE-A605-884D-971B-0DC2737BEDC5}"/>
    </a:ext>
  </a:extLst>
</a:theme>
</file>

<file path=ppt/theme/theme5.xml><?xml version="1.0" encoding="utf-8"?>
<a:theme xmlns:a="http://schemas.openxmlformats.org/drawingml/2006/main" name="1_Divider">
  <a:themeElements>
    <a:clrScheme name="New TD Revised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ody">
  <a:themeElements>
    <a:clrScheme name="New TD Minima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97999B"/>
      </a:accent5>
      <a:accent6>
        <a:srgbClr val="D9D9D6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_Data_Minimal_Template_Widescreen" id="{E6187E8F-6116-D746-BBC5-F313952F2ED4}" vid="{DF046305-D12D-8241-B5B1-419275E50623}"/>
    </a:ext>
  </a:extLst>
</a:theme>
</file>

<file path=ppt/theme/theme7.xml><?xml version="1.0" encoding="utf-8"?>
<a:theme xmlns:a="http://schemas.openxmlformats.org/drawingml/2006/main" name="2_Divider">
  <a:themeElements>
    <a:clrScheme name="New TD Revised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ody">
  <a:themeElements>
    <a:clrScheme name="TD Colorfu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itle Slide">
  <a:themeElements>
    <a:clrScheme name="New TD Revised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0AB981417A04A8FE44FC9CAE0AE71" ma:contentTypeVersion="128" ma:contentTypeDescription="Create a new document." ma:contentTypeScope="" ma:versionID="9ea8fd2e82f381909be28d1d61822277">
  <xsd:schema xmlns:xsd="http://www.w3.org/2001/XMLSchema" xmlns:xs="http://www.w3.org/2001/XMLSchema" xmlns:p="http://schemas.microsoft.com/office/2006/metadata/properties" xmlns:ns2="6565bb1e-1bf5-4889-8111-a64fe751d822" xmlns:ns3="4611c49f-34a6-4e8b-b9c6-e5dcc79dfdee" targetNamespace="http://schemas.microsoft.com/office/2006/metadata/properties" ma:root="true" ma:fieldsID="bb724b3e3ffce29207c2b0b218f34478" ns2:_="" ns3:_="">
    <xsd:import namespace="6565bb1e-1bf5-4889-8111-a64fe751d822"/>
    <xsd:import namespace="4611c49f-34a6-4e8b-b9c6-e5dcc79dfdee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gion" minOccurs="0"/>
                <xsd:element ref="ns2:Language" minOccurs="0"/>
                <xsd:element ref="ns2:Description0" minOccurs="0"/>
                <xsd:element ref="ns2:Primary_x0020_Contact" minOccurs="0"/>
                <xsd:element ref="ns2:Freshness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5bb1e-1bf5-4889-8111-a64fe751d822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4" nillable="true" ma:displayName="Document Type" ma:default="Branded Collateral" ma:format="Dropdown" ma:internalName="Document_x0020_Type">
      <xsd:simpleType>
        <xsd:restriction base="dms:Choice">
          <xsd:enumeration value="Welcome Kit"/>
          <xsd:enumeration value="Press Release"/>
          <xsd:enumeration value="Media Talking Points"/>
          <xsd:enumeration value="Employee Letter"/>
          <xsd:enumeration value="Customer Letter"/>
          <xsd:enumeration value="Vendor Letter"/>
          <xsd:enumeration value="Playbooks"/>
          <xsd:enumeration value="Branded Collateral"/>
          <xsd:enumeration value="Presentations &amp; Other Resources"/>
          <xsd:enumeration value="Talking Points &amp; FAQ Docs"/>
          <xsd:enumeration value="Organizational Charts"/>
          <xsd:enumeration value="Processes and Systems"/>
          <xsd:enumeration value="Leadership Tool Kit"/>
          <xsd:enumeration value="Organizational Charts (Internal Only)"/>
        </xsd:restriction>
      </xsd:simpleType>
    </xsd:element>
    <xsd:element name="Region" ma:index="5" nillable="true" ma:displayName="Region" ma:default="Global" ma:format="Dropdown" ma:internalName="Region">
      <xsd:simpleType>
        <xsd:restriction base="dms:Choice">
          <xsd:enumeration value="US"/>
          <xsd:enumeration value="Latin America"/>
          <xsd:enumeration value="Canada"/>
          <xsd:enumeration value="Europe"/>
          <xsd:enumeration value="APAC"/>
          <xsd:enumeration value="Global"/>
        </xsd:restriction>
      </xsd:simpleType>
    </xsd:element>
    <xsd:element name="Language" ma:index="6" nillable="true" ma:displayName="Language" ma:default="English" ma:format="Dropdown" ma:internalName="Language" ma:readOnly="false">
      <xsd:simpleType>
        <xsd:restriction base="dms:Choice">
          <xsd:enumeration value="English"/>
          <xsd:enumeration value="Chinese (Simplified)"/>
          <xsd:enumeration value="Croatian"/>
          <xsd:enumeration value="Czech"/>
          <xsd:enumeration value="German"/>
          <xsd:enumeration value="Hungarian"/>
          <xsd:enumeration value="Italian"/>
          <xsd:enumeration value="Portuguese (Brazil)"/>
          <xsd:enumeration value="Romanian"/>
          <xsd:enumeration value="Slovak"/>
          <xsd:enumeration value="Spanish (Spain)"/>
          <xsd:enumeration value="Thai"/>
          <xsd:enumeration value="Turkish"/>
          <xsd:enumeration value="Vietnamese"/>
          <xsd:enumeration value="Chinese (Traditional)"/>
          <xsd:enumeration value="Dutch"/>
          <xsd:enumeration value="French (Canada)"/>
          <xsd:enumeration value="French (France)"/>
          <xsd:enumeration value="Indonesian"/>
          <xsd:enumeration value="Polish"/>
          <xsd:enumeration value="Portuguese (Portugal)"/>
          <xsd:enumeration value="Spanish (Latin America)"/>
        </xsd:restriction>
      </xsd:simpleType>
    </xsd:element>
    <xsd:element name="Description0" ma:index="7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Primary_x0020_Contact" ma:index="8" nillable="true" ma:displayName="Primary Contact" ma:description="Person responsible for the content." ma:list="UserInfo" ma:SharePointGroup="0" ma:internalName="Primary_x0020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reshness_x0020_Date" ma:index="9" nillable="true" ma:displayName="Freshness Date" ma:default="[today]" ma:description="Indicate date content was last refreshed." ma:format="DateOnly" ma:internalName="Freshness_x0020_Date" ma:readOnly="false">
      <xsd:simpleType>
        <xsd:restriction base="dms:DateTime"/>
      </xsd:simple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1c49f-34a6-4e8b-b9c6-e5dcc79dfde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n xmlns="6565bb1e-1bf5-4889-8111-a64fe751d822">
      <Value>Global</Value>
    </Region>
    <Freshness_x0020_Date xmlns="6565bb1e-1bf5-4889-8111-a64fe751d822">2017-09-26T18:46:48+00:00</Freshness_x0020_Date>
    <Document_x0020_Type xmlns="6565bb1e-1bf5-4889-8111-a64fe751d822">Branded Collateral</Document_x0020_Type>
    <Description0 xmlns="6565bb1e-1bf5-4889-8111-a64fe751d822" xsi:nil="true"/>
    <Primary_x0020_Contact xmlns="6565bb1e-1bf5-4889-8111-a64fe751d822">
      <UserInfo>
        <DisplayName>Fox, Alex</DisplayName>
        <AccountId>7051</AccountId>
        <AccountType/>
      </UserInfo>
    </Primary_x0020_Contact>
    <Language xmlns="6565bb1e-1bf5-4889-8111-a64fe751d822">English</Language>
    <_dlc_DocId xmlns="4611c49f-34a6-4e8b-b9c6-e5dcc79dfdee">Q2N6654FU3C7-1467618106-337</_dlc_DocId>
    <_dlc_DocIdUrl xmlns="4611c49f-34a6-4e8b-b9c6-e5dcc79dfdee">
      <Url>https://tdworldwide.sharepoint.com/GL-Initiatives/Integration/Communications/_layouts/15/DocIdRedir.aspx?ID=Q2N6654FU3C7-1467618106-337</Url>
      <Description>Q2N6654FU3C7-1467618106-337</Description>
    </_dlc_DocIdUrl>
    <SharedWithUsers xmlns="4611c49f-34a6-4e8b-b9c6-e5dcc79dfdee">
      <UserInfo>
        <DisplayName>McGrew, Karen</DisplayName>
        <AccountId>7958</AccountId>
        <AccountType/>
      </UserInfo>
      <UserInfo>
        <DisplayName>Monette, Nicole</DisplayName>
        <AccountId>8888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75BA13D-68DF-4929-9836-B4993C43C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5bb1e-1bf5-4889-8111-a64fe751d822"/>
    <ds:schemaRef ds:uri="4611c49f-34a6-4e8b-b9c6-e5dcc79df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DE3BE7-7667-4162-A276-073C625AEC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471E7-5D10-409E-986A-DC9FD151EB6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CF8A0F-81AF-4F01-9D49-CD46ADF8D5D9}">
  <ds:schemaRefs>
    <ds:schemaRef ds:uri="http://schemas.microsoft.com/office/2006/metadata/properties"/>
    <ds:schemaRef ds:uri="http://schemas.microsoft.com/office/infopath/2007/PartnerControls"/>
    <ds:schemaRef ds:uri="6565bb1e-1bf5-4889-8111-a64fe751d822"/>
    <ds:schemaRef ds:uri="4611c49f-34a6-4e8b-b9c6-e5dcc79dfd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22443</TotalTime>
  <Words>1282</Words>
  <Application>Microsoft Office PowerPoint</Application>
  <PresentationFormat>Widescreen</PresentationFormat>
  <Paragraphs>193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Arial Black</vt:lpstr>
      <vt:lpstr>Calibri</vt:lpstr>
      <vt:lpstr>Corbel</vt:lpstr>
      <vt:lpstr>Corbel Regular</vt:lpstr>
      <vt:lpstr>Courier New</vt:lpstr>
      <vt:lpstr>Helvetica Neue</vt:lpstr>
      <vt:lpstr>Webdings</vt:lpstr>
      <vt:lpstr>Wingdings</vt:lpstr>
      <vt:lpstr>Work Sans</vt:lpstr>
      <vt:lpstr>Work Sans Light</vt:lpstr>
      <vt:lpstr>Work Sans SemiBold</vt:lpstr>
      <vt:lpstr>Title Slide</vt:lpstr>
      <vt:lpstr>Divider</vt:lpstr>
      <vt:lpstr>Body</vt:lpstr>
      <vt:lpstr>1_Title Slide</vt:lpstr>
      <vt:lpstr>1_Divider</vt:lpstr>
      <vt:lpstr>1_Body</vt:lpstr>
      <vt:lpstr>2_Divider</vt:lpstr>
      <vt:lpstr>2_Body</vt:lpstr>
      <vt:lpstr>3_Title Slide</vt:lpstr>
      <vt:lpstr>The Expert Edge  What to Know Now in the Public Sector and SLED Marketplace</vt:lpstr>
      <vt:lpstr>What You Can Expect From Today’s Discussion</vt:lpstr>
      <vt:lpstr>Meet Today’s Panelists </vt:lpstr>
      <vt:lpstr>Let’s start with a lay of the land. Tell us about the public sector market today. </vt:lpstr>
      <vt:lpstr>PowerPoint Presentation</vt:lpstr>
      <vt:lpstr>Now that we’ve established the need for public sector solutions, what steps can reseller partners take to start growing their public sector business?   </vt:lpstr>
      <vt:lpstr>Steps to Public Sector Success</vt:lpstr>
      <vt:lpstr>Steps to Public Sector Success</vt:lpstr>
      <vt:lpstr>What type of contract solution services does Tech Data offer?    </vt:lpstr>
      <vt:lpstr>Tech Data Contract Solution Services</vt:lpstr>
      <vt:lpstr>Finally, take us deeper into some of the market drivers in the public sector today.  </vt:lpstr>
      <vt:lpstr>Education Market Drivers  </vt:lpstr>
      <vt:lpstr>State and Local Gov Market Drivers  </vt:lpstr>
      <vt:lpstr>PowerPoint Presentation</vt:lpstr>
      <vt:lpstr>PowerPoint Presentation</vt:lpstr>
      <vt:lpstr>PowerPoint Presentation</vt:lpstr>
      <vt:lpstr>Audience Questions</vt:lpstr>
      <vt:lpstr>Thank You for Joining Us</vt:lpstr>
    </vt:vector>
  </TitlesOfParts>
  <Company>Tech Data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Ligori, Arlene</dc:creator>
  <cp:lastModifiedBy>Walsh, Terry</cp:lastModifiedBy>
  <cp:revision>718</cp:revision>
  <cp:lastPrinted>2020-12-22T19:11:12Z</cp:lastPrinted>
  <dcterms:created xsi:type="dcterms:W3CDTF">2017-08-01T17:35:13Z</dcterms:created>
  <dcterms:modified xsi:type="dcterms:W3CDTF">2021-05-26T14:27:55Z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0x010100FE00AB981417A04A8FE44FC9CAE0AE71</vt:lpwstr>
  </property>
  <property fmtid="{D5CDD505-2E9C-101B-9397-08002B2CF9AE}" pid="3" name="_dlc_DocIdItemGuid">
    <vt:lpwstr>6fa3a5e8-03e1-42df-942b-d1a0a3c7593d</vt:lpwstr>
  </property>
  <property fmtid="{D5CDD505-2E9C-101B-9397-08002B2CF9AE}" pid="4" name="MSIP_Label_3a23c400-78e7-4d42-982d-273adef68ef9_Enabled">
    <vt:lpwstr>true</vt:lpwstr>
  </property>
  <property fmtid="{D5CDD505-2E9C-101B-9397-08002B2CF9AE}" pid="5" name="MSIP_Label_3a23c400-78e7-4d42-982d-273adef68ef9_SetDate">
    <vt:lpwstr>2021-05-25T15:21:30Z</vt:lpwstr>
  </property>
  <property fmtid="{D5CDD505-2E9C-101B-9397-08002B2CF9AE}" pid="6" name="MSIP_Label_3a23c400-78e7-4d42-982d-273adef68ef9_Method">
    <vt:lpwstr>Standard</vt:lpwstr>
  </property>
  <property fmtid="{D5CDD505-2E9C-101B-9397-08002B2CF9AE}" pid="7" name="MSIP_Label_3a23c400-78e7-4d42-982d-273adef68ef9_Name">
    <vt:lpwstr>3a23c400-78e7-4d42-982d-273adef68ef9</vt:lpwstr>
  </property>
  <property fmtid="{D5CDD505-2E9C-101B-9397-08002B2CF9AE}" pid="8" name="MSIP_Label_3a23c400-78e7-4d42-982d-273adef68ef9_SiteId">
    <vt:lpwstr>7fe14ab6-8f5d-4139-84bf-cd8aed0ee6b9</vt:lpwstr>
  </property>
  <property fmtid="{D5CDD505-2E9C-101B-9397-08002B2CF9AE}" pid="9" name="MSIP_Label_3a23c400-78e7-4d42-982d-273adef68ef9_ActionId">
    <vt:lpwstr/>
  </property>
  <property fmtid="{D5CDD505-2E9C-101B-9397-08002B2CF9AE}" pid="10" name="MSIP_Label_3a23c400-78e7-4d42-982d-273adef68ef9_ContentBits">
    <vt:lpwstr>0</vt:lpwstr>
  </property>
</Properties>
</file>